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77" r:id="rId3"/>
  </p:sldMasterIdLst>
  <p:notesMasterIdLst>
    <p:notesMasterId r:id="rId33"/>
  </p:notesMasterIdLst>
  <p:sldIdLst>
    <p:sldId id="381" r:id="rId4"/>
    <p:sldId id="5300528" r:id="rId5"/>
    <p:sldId id="5300520" r:id="rId6"/>
    <p:sldId id="5300548" r:id="rId7"/>
    <p:sldId id="5300529" r:id="rId8"/>
    <p:sldId id="5300530" r:id="rId9"/>
    <p:sldId id="5300533" r:id="rId10"/>
    <p:sldId id="5300532" r:id="rId11"/>
    <p:sldId id="5300521" r:id="rId12"/>
    <p:sldId id="5300531" r:id="rId13"/>
    <p:sldId id="5300522" r:id="rId14"/>
    <p:sldId id="5300534" r:id="rId15"/>
    <p:sldId id="5300523" r:id="rId16"/>
    <p:sldId id="5300535" r:id="rId17"/>
    <p:sldId id="5300536" r:id="rId18"/>
    <p:sldId id="5300524" r:id="rId19"/>
    <p:sldId id="5300537" r:id="rId20"/>
    <p:sldId id="5300538" r:id="rId21"/>
    <p:sldId id="5300539" r:id="rId22"/>
    <p:sldId id="5300540" r:id="rId23"/>
    <p:sldId id="5300525" r:id="rId24"/>
    <p:sldId id="5300541" r:id="rId25"/>
    <p:sldId id="5300526" r:id="rId26"/>
    <p:sldId id="5300542" r:id="rId27"/>
    <p:sldId id="5300544" r:id="rId28"/>
    <p:sldId id="5300546" r:id="rId29"/>
    <p:sldId id="5300549" r:id="rId30"/>
    <p:sldId id="5300527" r:id="rId31"/>
    <p:sldId id="5300547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9486B"/>
    <a:srgbClr val="FFFFFF"/>
    <a:srgbClr val="FDEFDB"/>
    <a:srgbClr val="FAFDFB"/>
    <a:srgbClr val="659998"/>
    <a:srgbClr val="333F50"/>
    <a:srgbClr val="EAEEDA"/>
    <a:srgbClr val="B5D9C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63" autoAdjust="0"/>
    <p:restoredTop sz="92123" autoAdjust="0"/>
  </p:normalViewPr>
  <p:slideViewPr>
    <p:cSldViewPr snapToGrid="0" showGuides="1">
      <p:cViewPr varScale="1">
        <p:scale>
          <a:sx n="107" d="100"/>
          <a:sy n="107" d="100"/>
        </p:scale>
        <p:origin x="480" y="36"/>
      </p:cViewPr>
      <p:guideLst>
        <p:guide orient="horz" pos="2183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6D72-0E60-403F-A6C6-60CD109CE6B6}" type="datetimeFigureOut">
              <a:rPr lang="zh-CN" altLang="en-US" smtClean="0"/>
              <a:t>2025/2/20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13E52-4A83-4C36-8546-ACEEC05B69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663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8C46130-75A5-3486-B14C-AF9B541A0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A048-CE4E-4444-9B76-05DBC14A0727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8DF6B42-43B3-8BA4-622C-7DC2669B4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0F559E2-D638-6772-E48F-0AAF5B52F2B1}"/>
              </a:ext>
            </a:extLst>
          </p:cNvPr>
          <p:cNvSpPr/>
          <p:nvPr userDrawn="1"/>
        </p:nvSpPr>
        <p:spPr>
          <a:xfrm>
            <a:off x="-28575" y="6752304"/>
            <a:ext cx="12220575" cy="105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FC30BAD-C720-44BC-194F-7ECFB148AA7E}"/>
              </a:ext>
            </a:extLst>
          </p:cNvPr>
          <p:cNvSpPr txBox="1">
            <a:spLocks/>
          </p:cNvSpPr>
          <p:nvPr userDrawn="1"/>
        </p:nvSpPr>
        <p:spPr>
          <a:xfrm>
            <a:off x="9420225" y="6547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rgbClr val="333F50"/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rgbClr val="333F50"/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5A34298-7123-419E-1333-1A4303EDA0CB}"/>
              </a:ext>
            </a:extLst>
          </p:cNvPr>
          <p:cNvSpPr/>
          <p:nvPr userDrawn="1"/>
        </p:nvSpPr>
        <p:spPr>
          <a:xfrm>
            <a:off x="911426" y="320058"/>
            <a:ext cx="157375" cy="7329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0" algn="ctr"/>
            <a:endParaRPr lang="zh-CN" altLang="en-US" sz="24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1C55EE5-7D85-5E9B-E854-9EF2D44C11E4}"/>
              </a:ext>
            </a:extLst>
          </p:cNvPr>
          <p:cNvSpPr/>
          <p:nvPr userDrawn="1"/>
        </p:nvSpPr>
        <p:spPr>
          <a:xfrm>
            <a:off x="0" y="320058"/>
            <a:ext cx="793239" cy="737832"/>
          </a:xfrm>
          <a:prstGeom prst="rect">
            <a:avLst/>
          </a:prstGeom>
          <a:solidFill>
            <a:srgbClr val="4472C4"/>
          </a:solidFill>
        </p:spPr>
        <p:txBody>
          <a:bodyPr wrap="square" lIns="91440" tIns="45720" rIns="91440" bIns="45720" rtlCol="0" anchor="ctr" anchorCtr="0">
            <a:noAutofit/>
          </a:bodyPr>
          <a:lstStyle/>
          <a:p>
            <a:pPr algn="ctr"/>
            <a:endParaRPr lang="zh-TW" altLang="en-US" sz="3067" b="1" cap="none" spc="0" dirty="0">
              <a:ln w="0"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sp>
        <p:nvSpPr>
          <p:cNvPr id="12" name="標題 1">
            <a:extLst>
              <a:ext uri="{FF2B5EF4-FFF2-40B4-BE49-F238E27FC236}">
                <a16:creationId xmlns:a16="http://schemas.microsoft.com/office/drawing/2014/main" id="{7D6C54F1-E873-8668-1AEF-3DD7F1D78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837" y="481912"/>
            <a:ext cx="5575526" cy="535531"/>
          </a:xfrm>
          <a:noFill/>
        </p:spPr>
        <p:txBody>
          <a:bodyPr wrap="square">
            <a:spAutoFit/>
          </a:bodyPr>
          <a:lstStyle>
            <a:lvl1pPr>
              <a:defRPr lang="zh-TW" altLang="en-US" sz="3200" b="1" spc="-21">
                <a:solidFill>
                  <a:srgbClr val="524C4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</a:lstStyle>
          <a:p>
            <a:pPr marL="0" lvl="0" defTabSz="534514"/>
            <a:r>
              <a:rPr lang="zh-TW" altLang="en-US" dirty="0"/>
              <a:t>按一下以編輯母片標題樣式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27C82CB-42FF-AD8D-FFD4-F14A2CA1E4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6966" y="-26563"/>
            <a:ext cx="1047215" cy="101695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809E1F53-3FC1-F89E-A80D-D6205E0276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46397" y="410815"/>
            <a:ext cx="12010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45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1888E8-01D3-6C33-1D7F-62AFC6672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F05026-EEFB-5E97-5D66-935EA666E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568484C-0BF2-4531-4BC2-1B3F34007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BBAE42B-EF3A-F22B-B85F-55A5D25E0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8247E-D12B-4CBB-81DD-FDD2F8B58B9F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33DB075-E101-9FB1-6BC0-750E6189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1A6B1CD-2B5A-7CB5-9A17-63B79731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047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5E6D11-67EC-EC82-2578-0C550ABB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3DB0D93-D4A5-CC7E-D7F5-FBC9BFC85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A555C85-BF0D-7C44-1833-C5D279A6B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60065EA-579B-404D-73D5-70A7EF18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3CD8-FCAB-4622-8ADA-B3081603FBD9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5E0D935-B87B-2CC3-7E75-F1EC5BCE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0D5A56-EFFC-1F9C-A797-16058E1A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485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57D863-6B21-135D-2E7C-BFFC80FC3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7B7A05B-4AC4-EC52-60D3-43E6C89CA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281B8EF-7CEC-3434-E625-1C9A58DE6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A2D3-94A1-47B4-B83F-B962C3943DCC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8F3AC14-328E-6D68-07C7-ECE76107D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34F7004-E741-5C6C-5452-9CE98E02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23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95CA49D-631F-AE95-09EC-85D24AEE8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F8D033-A8C1-750B-5006-67F3955B2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2A7587-6A1A-B95F-799B-17E27F3A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46FDE-390F-4D85-8CFB-8FFD5190ABB0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D702C3-9148-B274-6238-DFAAE45D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5AEF26F-263C-82F5-E20E-C2B58E9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00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DC52-1917-486F-88D0-538295FF21FF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5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75FA4-B152-47E5-B42D-C58ED23CE660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35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3B65C-03C2-43A9-BF30-C1CBFFED4841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53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E1D3-71AA-4E84-8036-EA74EEF17E0B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51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948E8-DC77-47FA-8D77-BDD013FE23F7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6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0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33C5-3680-4CF5-B5E0-5A345D839CE5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8ADE8BC-5565-4682-8F68-B542B7638266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64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8D65-4EB4-4D24-BCDE-962C53A888BD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9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6E56B-691E-4757-9234-B2124C30B585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41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B61A-6D80-4E28-B69F-A7D73BE119C2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14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730C-F7B8-48BD-8358-245B6BF84F19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7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33262B-FAC7-C227-C010-A494586394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93EB59C-D43E-42A6-55D7-B4F9A917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F58B69-B91A-D62D-6200-2D81BAB99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1E562-8685-4CFE-99F5-0271CB49A44D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932F3A-F8C3-7D85-24A8-4E93C8DA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E12CD6-2827-7800-4FB0-3059F32E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993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AC2BF6-3E4F-FF74-63E4-9F7622A7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B35B62-32A9-0817-B21F-7272D95B8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4E15F2-5593-8BBC-5450-07AF35E52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8B71C-2DE7-4ED3-A44E-87A4692F1277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0E99653-4FED-9417-5091-D959330C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D986DDA-574B-BCC4-25AC-F97B0952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7A09C4-9AB9-7E0D-2CC2-0B74C0D0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C9E9DD3-80F6-5616-C838-622D6A8DA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683C3E-835E-DC20-D658-4F7076AEF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5705D-2EDD-4540-AC58-C0E4D30D83ED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08C7E-EDA9-A073-36C9-9969357B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F8B7D16-2119-049B-6782-A0796CCB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873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E01AB-D3BF-347D-2B74-A50B4AF50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4D5150-4322-C887-71C6-DD91D5028C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778A1E-C89C-EA09-0327-27B223F58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7098C01-1CE1-911E-880D-A67D4878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5641-7E16-46CB-AAAA-93B0FA9616FA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7CFE2F-8E60-FEF1-DAE9-D1003F80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8379E6D-286A-AF13-C3C5-0C50FB02F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41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13E3B0-24AA-B337-8250-6D1668EEE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44565B9-3CA7-FA17-1076-00E8BC3B4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DAE779B-3823-B886-25F3-11599C574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CA7D525-0923-8F18-5A22-2CB21C5CC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D018CDD1-05FE-9464-5122-FF092C7DB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D625C09-7452-3B66-8C25-0BB8A6D9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2EC9A-62D4-4278-BF3F-62E44C76D238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7D2ED32-7E09-BAB6-82F6-4E6852424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BE6EAC9-12A9-7D89-0677-7E8BA17A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77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E7D463-C65E-3ED9-9FEF-806E6691A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BE0ED1C-1111-F545-C36E-16182890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9C8E-1C72-4B5C-95A3-6B14559EDE56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7EABCC8-8466-8F21-B43A-3C505750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3F6A0EA-D934-B20B-B6C9-7EC89F59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94E6CCEB-C96B-BAC2-1AEC-D8FC596E74B3}"/>
              </a:ext>
            </a:extLst>
          </p:cNvPr>
          <p:cNvSpPr txBox="1">
            <a:spLocks/>
          </p:cNvSpPr>
          <p:nvPr userDrawn="1"/>
        </p:nvSpPr>
        <p:spPr>
          <a:xfrm>
            <a:off x="9420225" y="65475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chemeClr val="bg1"/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chemeClr val="bg1"/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8309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0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83A62FA-098D-EC17-DAD9-4120FA82B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171B6F9-14C0-6FC9-D729-8268C9FF1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677A27E-04E3-2882-1778-D842E67BD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E67C3-AAA5-4710-A6E5-04DB173220CF}" type="datetime1">
              <a:rPr lang="zh-TW" altLang="en-US" smtClean="0"/>
              <a:t>2025/2/20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E5CA60E-F58B-CA4E-1278-6DA9E0E7F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72D3008-5859-14C2-4047-57C7BADFF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F847D-958B-4B78-939D-88B505AD75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9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742CB05D-68AD-4C19-B864-1ED699A1FDF2}" type="datetime1">
              <a:rPr lang="zh-TW" altLang="en-US" smtClean="0"/>
              <a:t>2025/2/20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en-US"/>
          </a:p>
        </p:txBody>
      </p:sp>
      <p:sp>
        <p:nvSpPr>
          <p:cNvPr id="7" name="投影片編號版面配置區 4">
            <a:extLst>
              <a:ext uri="{FF2B5EF4-FFF2-40B4-BE49-F238E27FC236}">
                <a16:creationId xmlns:a16="http://schemas.microsoft.com/office/drawing/2014/main" id="{4C2F224D-BDA9-9E6B-D09A-AF354486BD50}"/>
              </a:ext>
            </a:extLst>
          </p:cNvPr>
          <p:cNvSpPr txBox="1">
            <a:spLocks/>
          </p:cNvSpPr>
          <p:nvPr userDrawn="1"/>
        </p:nvSpPr>
        <p:spPr>
          <a:xfrm>
            <a:off x="9420225" y="64629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9842D5-FDBD-4CCF-9ADF-8C616ED5D997}" type="slidenum">
              <a:rPr lang="zh-CN" altLang="en-US" sz="2200" smtClean="0">
                <a:solidFill>
                  <a:schemeClr val="bg1">
                    <a:lumMod val="75000"/>
                  </a:schemeClr>
                </a:solidFill>
                <a:latin typeface="Trebuchet MS" panose="020B0603020202020204"/>
                <a:ea typeface="华文新魏" panose="02010800040101010101" pitchFamily="2" charset="-122"/>
              </a:rPr>
              <a:pPr/>
              <a:t>‹#›</a:t>
            </a:fld>
            <a:endParaRPr lang="zh-CN" altLang="en-US" sz="2200" dirty="0">
              <a:solidFill>
                <a:schemeClr val="bg1">
                  <a:lumMod val="75000"/>
                </a:schemeClr>
              </a:solidFill>
              <a:latin typeface="Trebuchet MS" panose="020B0603020202020204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89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Relationship Id="rId22" Type="http://schemas.openxmlformats.org/officeDocument/2006/relationships/image" Target="../media/image2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字方塊 30">
            <a:extLst>
              <a:ext uri="{FF2B5EF4-FFF2-40B4-BE49-F238E27FC236}">
                <a16:creationId xmlns:a16="http://schemas.microsoft.com/office/drawing/2014/main" id="{FD4E4BC7-7297-DB9A-4CC7-CEA844CF6C7F}"/>
              </a:ext>
            </a:extLst>
          </p:cNvPr>
          <p:cNvSpPr txBox="1"/>
          <p:nvPr/>
        </p:nvSpPr>
        <p:spPr>
          <a:xfrm>
            <a:off x="834168" y="2018758"/>
            <a:ext cx="55254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11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4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年度「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製造部門淨零轉型推動計畫」</a:t>
            </a:r>
            <a:endParaRPr kumimoji="0" lang="en-US" altLang="zh-TW" sz="2400" b="1" i="0" u="none" strike="noStrike" kern="1200" cap="none" spc="0" normalizeH="0" baseline="0" noProof="0" dirty="0">
              <a:ln>
                <a:noFill/>
              </a:ln>
              <a:solidFill>
                <a:srgbClr val="19486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B3CD19DD-0988-403B-3D7E-46554E9F5E11}"/>
              </a:ext>
            </a:extLst>
          </p:cNvPr>
          <p:cNvSpPr txBox="1"/>
          <p:nvPr/>
        </p:nvSpPr>
        <p:spPr>
          <a:xfrm>
            <a:off x="634373" y="2703416"/>
            <a:ext cx="5925071" cy="842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+mn-lt"/>
              </a:rPr>
              <a:t>1+N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碳管理示範團隊</a:t>
            </a:r>
            <a:endParaRPr kumimoji="0" lang="en-US" altLang="zh-TW" sz="4800" b="0" i="0" u="none" strike="noStrike" kern="1200" cap="none" spc="0" normalizeH="0" baseline="0" noProof="0" dirty="0">
              <a:ln>
                <a:noFill/>
              </a:ln>
              <a:solidFill>
                <a:srgbClr val="19486B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7" name="文本框 10">
            <a:extLst>
              <a:ext uri="{FF2B5EF4-FFF2-40B4-BE49-F238E27FC236}">
                <a16:creationId xmlns:a16="http://schemas.microsoft.com/office/drawing/2014/main" id="{53C84E8E-F827-AAB9-8C90-28829DA30427}"/>
              </a:ext>
            </a:extLst>
          </p:cNvPr>
          <p:cNvSpPr txBox="1"/>
          <p:nvPr/>
        </p:nvSpPr>
        <p:spPr>
          <a:xfrm>
            <a:off x="1460861" y="3898733"/>
            <a:ext cx="4272093" cy="79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指導單位：經濟部產業發展署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9486B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執行單位：財團法人臺灣綜合研究院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CA8F89B2-63D7-C9D8-BAB1-1A840C6DC375}"/>
              </a:ext>
            </a:extLst>
          </p:cNvPr>
          <p:cNvSpPr/>
          <p:nvPr/>
        </p:nvSpPr>
        <p:spPr>
          <a:xfrm>
            <a:off x="634373" y="6299200"/>
            <a:ext cx="1155573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0" name="群組 59">
            <a:extLst>
              <a:ext uri="{FF2B5EF4-FFF2-40B4-BE49-F238E27FC236}">
                <a16:creationId xmlns:a16="http://schemas.microsoft.com/office/drawing/2014/main" id="{ABAC72ED-00C7-F304-D2AB-479E75C779EF}"/>
              </a:ext>
            </a:extLst>
          </p:cNvPr>
          <p:cNvGrpSpPr/>
          <p:nvPr/>
        </p:nvGrpSpPr>
        <p:grpSpPr>
          <a:xfrm>
            <a:off x="7440614" y="411239"/>
            <a:ext cx="3852861" cy="5903836"/>
            <a:chOff x="7440614" y="411239"/>
            <a:chExt cx="3852861" cy="5903836"/>
          </a:xfrm>
        </p:grpSpPr>
        <p:grpSp>
          <p:nvGrpSpPr>
            <p:cNvPr id="30" name="Group 3">
              <a:extLst>
                <a:ext uri="{FF2B5EF4-FFF2-40B4-BE49-F238E27FC236}">
                  <a16:creationId xmlns:a16="http://schemas.microsoft.com/office/drawing/2014/main" id="{5322BE8E-E9E3-4071-C2FD-EDC76F6AE372}"/>
                </a:ext>
              </a:extLst>
            </p:cNvPr>
            <p:cNvGrpSpPr/>
            <p:nvPr/>
          </p:nvGrpSpPr>
          <p:grpSpPr>
            <a:xfrm>
              <a:off x="7440614" y="2314992"/>
              <a:ext cx="1314138" cy="1314138"/>
              <a:chOff x="0" y="0"/>
              <a:chExt cx="1913890" cy="1913890"/>
            </a:xfrm>
          </p:grpSpPr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C35C7019-06DD-41DD-ECD0-565CAB6AD16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575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68E89D08-05B4-97E4-0544-216E9AC38734}"/>
                </a:ext>
              </a:extLst>
            </p:cNvPr>
            <p:cNvGrpSpPr/>
            <p:nvPr/>
          </p:nvGrpSpPr>
          <p:grpSpPr>
            <a:xfrm>
              <a:off x="7445335" y="5000937"/>
              <a:ext cx="1314138" cy="1314138"/>
              <a:chOff x="0" y="0"/>
              <a:chExt cx="1913890" cy="1913890"/>
            </a:xfrm>
          </p:grpSpPr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858B7BAE-29B6-9649-214A-7115D0D10762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7B6A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05DC23C3-349A-A4FC-0D33-A437D8EB828C}"/>
                </a:ext>
              </a:extLst>
            </p:cNvPr>
            <p:cNvSpPr/>
            <p:nvPr/>
          </p:nvSpPr>
          <p:spPr>
            <a:xfrm>
              <a:off x="8773224" y="411239"/>
              <a:ext cx="1288743" cy="1288743"/>
            </a:xfrm>
            <a:custGeom>
              <a:avLst/>
              <a:gdLst/>
              <a:ahLst/>
              <a:cxnLst/>
              <a:rect l="l" t="t" r="r" b="b"/>
              <a:pathLst>
                <a:path w="1933115" h="1933115">
                  <a:moveTo>
                    <a:pt x="0" y="0"/>
                  </a:moveTo>
                  <a:lnTo>
                    <a:pt x="1933116" y="0"/>
                  </a:lnTo>
                  <a:lnTo>
                    <a:pt x="1933116" y="1933115"/>
                  </a:lnTo>
                  <a:lnTo>
                    <a:pt x="0" y="19331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40" name="Group 8">
              <a:extLst>
                <a:ext uri="{FF2B5EF4-FFF2-40B4-BE49-F238E27FC236}">
                  <a16:creationId xmlns:a16="http://schemas.microsoft.com/office/drawing/2014/main" id="{C89ADD08-18C0-BB62-C876-4BED5C4F3EB2}"/>
                </a:ext>
              </a:extLst>
            </p:cNvPr>
            <p:cNvGrpSpPr/>
            <p:nvPr/>
          </p:nvGrpSpPr>
          <p:grpSpPr>
            <a:xfrm>
              <a:off x="8759473" y="1001128"/>
              <a:ext cx="1314138" cy="1314138"/>
              <a:chOff x="0" y="0"/>
              <a:chExt cx="1913890" cy="1913890"/>
            </a:xfrm>
          </p:grpSpPr>
          <p:sp>
            <p:nvSpPr>
              <p:cNvPr id="41" name="Freeform 9">
                <a:extLst>
                  <a:ext uri="{FF2B5EF4-FFF2-40B4-BE49-F238E27FC236}">
                    <a16:creationId xmlns:a16="http://schemas.microsoft.com/office/drawing/2014/main" id="{3BC85575-46F9-CD83-EF69-5A6399A24A3A}"/>
                  </a:ext>
                </a:extLst>
              </p:cNvPr>
              <p:cNvSpPr/>
              <p:nvPr/>
            </p:nvSpPr>
            <p:spPr>
              <a:xfrm>
                <a:off x="0" y="0"/>
                <a:ext cx="1913890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19138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57B6A5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2" name="Group 10">
              <a:extLst>
                <a:ext uri="{FF2B5EF4-FFF2-40B4-BE49-F238E27FC236}">
                  <a16:creationId xmlns:a16="http://schemas.microsoft.com/office/drawing/2014/main" id="{D26C14F9-6756-2E83-A0D3-BDB141EEDDF2}"/>
                </a:ext>
              </a:extLst>
            </p:cNvPr>
            <p:cNvGrpSpPr/>
            <p:nvPr/>
          </p:nvGrpSpPr>
          <p:grpSpPr>
            <a:xfrm rot="-10800000">
              <a:off x="10611655" y="3671307"/>
              <a:ext cx="664815" cy="1314138"/>
              <a:chOff x="0" y="0"/>
              <a:chExt cx="968227" cy="1913890"/>
            </a:xfrm>
          </p:grpSpPr>
          <p:sp>
            <p:nvSpPr>
              <p:cNvPr id="43" name="Freeform 11">
                <a:extLst>
                  <a:ext uri="{FF2B5EF4-FFF2-40B4-BE49-F238E27FC236}">
                    <a16:creationId xmlns:a16="http://schemas.microsoft.com/office/drawing/2014/main" id="{72B2CF1D-EB17-E405-6A5E-1E1BEBD56B8A}"/>
                  </a:ext>
                </a:extLst>
              </p:cNvPr>
              <p:cNvSpPr/>
              <p:nvPr/>
            </p:nvSpPr>
            <p:spPr>
              <a:xfrm>
                <a:off x="0" y="0"/>
                <a:ext cx="96822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68226" h="1913890">
                    <a:moveTo>
                      <a:pt x="0" y="0"/>
                    </a:moveTo>
                    <a:lnTo>
                      <a:pt x="968226" y="0"/>
                    </a:lnTo>
                    <a:lnTo>
                      <a:pt x="968226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B8978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4" name="Group 12">
              <a:extLst>
                <a:ext uri="{FF2B5EF4-FFF2-40B4-BE49-F238E27FC236}">
                  <a16:creationId xmlns:a16="http://schemas.microsoft.com/office/drawing/2014/main" id="{6D7AC90B-6C4E-8068-A9D0-22F76B888770}"/>
                </a:ext>
              </a:extLst>
            </p:cNvPr>
            <p:cNvGrpSpPr/>
            <p:nvPr/>
          </p:nvGrpSpPr>
          <p:grpSpPr>
            <a:xfrm rot="-10800000">
              <a:off x="9962332" y="3671307"/>
              <a:ext cx="664815" cy="1314138"/>
              <a:chOff x="0" y="0"/>
              <a:chExt cx="968227" cy="1913890"/>
            </a:xfrm>
          </p:grpSpPr>
          <p:sp>
            <p:nvSpPr>
              <p:cNvPr id="45" name="Freeform 13">
                <a:extLst>
                  <a:ext uri="{FF2B5EF4-FFF2-40B4-BE49-F238E27FC236}">
                    <a16:creationId xmlns:a16="http://schemas.microsoft.com/office/drawing/2014/main" id="{AC936E8C-DC6B-2A3E-8041-6604101AEFE3}"/>
                  </a:ext>
                </a:extLst>
              </p:cNvPr>
              <p:cNvSpPr/>
              <p:nvPr/>
            </p:nvSpPr>
            <p:spPr>
              <a:xfrm>
                <a:off x="0" y="0"/>
                <a:ext cx="968226" cy="1913890"/>
              </a:xfrm>
              <a:custGeom>
                <a:avLst/>
                <a:gdLst/>
                <a:ahLst/>
                <a:cxnLst/>
                <a:rect l="l" t="t" r="r" b="b"/>
                <a:pathLst>
                  <a:path w="968226" h="1913890">
                    <a:moveTo>
                      <a:pt x="0" y="0"/>
                    </a:moveTo>
                    <a:lnTo>
                      <a:pt x="968226" y="0"/>
                    </a:lnTo>
                    <a:lnTo>
                      <a:pt x="968226" y="1913890"/>
                    </a:lnTo>
                    <a:lnTo>
                      <a:pt x="0" y="1913890"/>
                    </a:lnTo>
                    <a:close/>
                  </a:path>
                </a:pathLst>
              </a:custGeom>
              <a:solidFill>
                <a:srgbClr val="22575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6" name="Group 14">
              <a:extLst>
                <a:ext uri="{FF2B5EF4-FFF2-40B4-BE49-F238E27FC236}">
                  <a16:creationId xmlns:a16="http://schemas.microsoft.com/office/drawing/2014/main" id="{13CD9957-C62B-F211-DE8C-66DBA403E990}"/>
                </a:ext>
              </a:extLst>
            </p:cNvPr>
            <p:cNvGrpSpPr/>
            <p:nvPr/>
          </p:nvGrpSpPr>
          <p:grpSpPr>
            <a:xfrm>
              <a:off x="8759473" y="1001128"/>
              <a:ext cx="1316244" cy="1314138"/>
              <a:chOff x="0" y="0"/>
              <a:chExt cx="6350000" cy="6339840"/>
            </a:xfrm>
          </p:grpSpPr>
          <p:sp>
            <p:nvSpPr>
              <p:cNvPr id="47" name="Freeform 15">
                <a:extLst>
                  <a:ext uri="{FF2B5EF4-FFF2-40B4-BE49-F238E27FC236}">
                    <a16:creationId xmlns:a16="http://schemas.microsoft.com/office/drawing/2014/main" id="{2F79211D-389B-21C5-F371-087A2B6BC7DD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3984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3984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299288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099AF36C-2435-F429-71AE-C1518F555858}"/>
                </a:ext>
              </a:extLst>
            </p:cNvPr>
            <p:cNvSpPr/>
            <p:nvPr/>
          </p:nvSpPr>
          <p:spPr>
            <a:xfrm>
              <a:off x="7712355" y="3671307"/>
              <a:ext cx="738307" cy="1314138"/>
            </a:xfrm>
            <a:custGeom>
              <a:avLst/>
              <a:gdLst/>
              <a:ahLst/>
              <a:cxnLst/>
              <a:rect l="l" t="t" r="r" b="b"/>
              <a:pathLst>
                <a:path w="1107460" h="1971207">
                  <a:moveTo>
                    <a:pt x="0" y="0"/>
                  </a:moveTo>
                  <a:lnTo>
                    <a:pt x="1107460" y="0"/>
                  </a:lnTo>
                  <a:lnTo>
                    <a:pt x="1107460" y="1971207"/>
                  </a:lnTo>
                  <a:lnTo>
                    <a:pt x="0" y="19712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4606A2C2-4CB7-AF73-C5AF-00E4221770D8}"/>
                </a:ext>
              </a:extLst>
            </p:cNvPr>
            <p:cNvSpPr/>
            <p:nvPr/>
          </p:nvSpPr>
          <p:spPr>
            <a:xfrm>
              <a:off x="9962332" y="4985444"/>
              <a:ext cx="1331143" cy="1326303"/>
            </a:xfrm>
            <a:custGeom>
              <a:avLst/>
              <a:gdLst/>
              <a:ahLst/>
              <a:cxnLst/>
              <a:rect l="l" t="t" r="r" b="b"/>
              <a:pathLst>
                <a:path w="1996715" h="1989454">
                  <a:moveTo>
                    <a:pt x="0" y="0"/>
                  </a:moveTo>
                  <a:lnTo>
                    <a:pt x="1996715" y="0"/>
                  </a:lnTo>
                  <a:lnTo>
                    <a:pt x="1996715" y="1989454"/>
                  </a:lnTo>
                  <a:lnTo>
                    <a:pt x="0" y="1989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6A1EF1DB-D322-BC17-D8FE-44F68B5B082C}"/>
                </a:ext>
              </a:extLst>
            </p:cNvPr>
            <p:cNvSpPr/>
            <p:nvPr/>
          </p:nvSpPr>
          <p:spPr>
            <a:xfrm>
              <a:off x="7589429" y="5935658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7" y="0"/>
                  </a:lnTo>
                  <a:lnTo>
                    <a:pt x="986777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3525571E-FC73-E9C3-0EA4-6F392D7D6BCB}"/>
                </a:ext>
              </a:extLst>
            </p:cNvPr>
            <p:cNvSpPr/>
            <p:nvPr/>
          </p:nvSpPr>
          <p:spPr>
            <a:xfrm>
              <a:off x="7589429" y="5170080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7" y="0"/>
                  </a:lnTo>
                  <a:lnTo>
                    <a:pt x="986777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1611DF6A-4AF1-058B-6B3C-308A35EAC49D}"/>
                </a:ext>
              </a:extLst>
            </p:cNvPr>
            <p:cNvSpPr/>
            <p:nvPr/>
          </p:nvSpPr>
          <p:spPr>
            <a:xfrm>
              <a:off x="7979062" y="5552869"/>
              <a:ext cx="657852" cy="287063"/>
            </a:xfrm>
            <a:custGeom>
              <a:avLst/>
              <a:gdLst/>
              <a:ahLst/>
              <a:cxnLst/>
              <a:rect l="l" t="t" r="r" b="b"/>
              <a:pathLst>
                <a:path w="986778" h="430594">
                  <a:moveTo>
                    <a:pt x="0" y="0"/>
                  </a:moveTo>
                  <a:lnTo>
                    <a:pt x="986778" y="0"/>
                  </a:lnTo>
                  <a:lnTo>
                    <a:pt x="986778" y="430594"/>
                  </a:lnTo>
                  <a:lnTo>
                    <a:pt x="0" y="4305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BD73854C-5DD4-2CA2-BDE7-05B943191FF3}"/>
                </a:ext>
              </a:extLst>
            </p:cNvPr>
            <p:cNvSpPr/>
            <p:nvPr/>
          </p:nvSpPr>
          <p:spPr>
            <a:xfrm flipH="1">
              <a:off x="10075717" y="1084973"/>
              <a:ext cx="1178582" cy="1230019"/>
            </a:xfrm>
            <a:custGeom>
              <a:avLst/>
              <a:gdLst/>
              <a:ahLst/>
              <a:cxnLst/>
              <a:rect l="l" t="t" r="r" b="b"/>
              <a:pathLst>
                <a:path w="1767873" h="1845029">
                  <a:moveTo>
                    <a:pt x="1767874" y="0"/>
                  </a:moveTo>
                  <a:lnTo>
                    <a:pt x="0" y="0"/>
                  </a:lnTo>
                  <a:lnTo>
                    <a:pt x="0" y="1845029"/>
                  </a:lnTo>
                  <a:lnTo>
                    <a:pt x="1767874" y="1845029"/>
                  </a:lnTo>
                  <a:lnTo>
                    <a:pt x="1767874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B69E1BE0-7B9F-1AD8-3818-EFED96C715D6}"/>
                </a:ext>
              </a:extLst>
            </p:cNvPr>
            <p:cNvSpPr/>
            <p:nvPr/>
          </p:nvSpPr>
          <p:spPr>
            <a:xfrm>
              <a:off x="7526102" y="1001402"/>
              <a:ext cx="1110812" cy="1313864"/>
            </a:xfrm>
            <a:custGeom>
              <a:avLst/>
              <a:gdLst/>
              <a:ahLst/>
              <a:cxnLst/>
              <a:rect l="l" t="t" r="r" b="b"/>
              <a:pathLst>
                <a:path w="1666218" h="1970796">
                  <a:moveTo>
                    <a:pt x="0" y="0"/>
                  </a:moveTo>
                  <a:lnTo>
                    <a:pt x="1666218" y="0"/>
                  </a:lnTo>
                  <a:lnTo>
                    <a:pt x="1666218" y="1970796"/>
                  </a:lnTo>
                  <a:lnTo>
                    <a:pt x="0" y="1970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14812F81-DAD3-3638-C609-1DD0A89A0E1C}"/>
                </a:ext>
              </a:extLst>
            </p:cNvPr>
            <p:cNvSpPr/>
            <p:nvPr/>
          </p:nvSpPr>
          <p:spPr>
            <a:xfrm>
              <a:off x="8759473" y="3553402"/>
              <a:ext cx="1182086" cy="1432043"/>
            </a:xfrm>
            <a:custGeom>
              <a:avLst/>
              <a:gdLst/>
              <a:ahLst/>
              <a:cxnLst/>
              <a:rect l="l" t="t" r="r" b="b"/>
              <a:pathLst>
                <a:path w="1773129" h="2148064">
                  <a:moveTo>
                    <a:pt x="0" y="0"/>
                  </a:moveTo>
                  <a:lnTo>
                    <a:pt x="1773129" y="0"/>
                  </a:lnTo>
                  <a:lnTo>
                    <a:pt x="1773129" y="2148064"/>
                  </a:lnTo>
                  <a:lnTo>
                    <a:pt x="0" y="21480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D0401648-284B-C15A-C1A7-52A3D6B7282E}"/>
                </a:ext>
              </a:extLst>
            </p:cNvPr>
            <p:cNvSpPr/>
            <p:nvPr/>
          </p:nvSpPr>
          <p:spPr>
            <a:xfrm>
              <a:off x="10073611" y="2315266"/>
              <a:ext cx="1062643" cy="1356040"/>
            </a:xfrm>
            <a:custGeom>
              <a:avLst/>
              <a:gdLst/>
              <a:ahLst/>
              <a:cxnLst/>
              <a:rect l="l" t="t" r="r" b="b"/>
              <a:pathLst>
                <a:path w="1593964" h="2034060">
                  <a:moveTo>
                    <a:pt x="0" y="0"/>
                  </a:moveTo>
                  <a:lnTo>
                    <a:pt x="1593964" y="0"/>
                  </a:lnTo>
                  <a:lnTo>
                    <a:pt x="1593964" y="2034060"/>
                  </a:lnTo>
                  <a:lnTo>
                    <a:pt x="0" y="2034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7" name="Freeform 28">
              <a:extLst>
                <a:ext uri="{FF2B5EF4-FFF2-40B4-BE49-F238E27FC236}">
                  <a16:creationId xmlns:a16="http://schemas.microsoft.com/office/drawing/2014/main" id="{B1495E87-8BAB-E655-93BF-2557D034BD65}"/>
                </a:ext>
              </a:extLst>
            </p:cNvPr>
            <p:cNvSpPr/>
            <p:nvPr/>
          </p:nvSpPr>
          <p:spPr>
            <a:xfrm>
              <a:off x="8754752" y="5000625"/>
              <a:ext cx="666785" cy="1314450"/>
            </a:xfrm>
            <a:custGeom>
              <a:avLst/>
              <a:gdLst/>
              <a:ahLst/>
              <a:cxnLst/>
              <a:rect l="l" t="t" r="r" b="b"/>
              <a:pathLst>
                <a:path w="1000177" h="1971675">
                  <a:moveTo>
                    <a:pt x="0" y="0"/>
                  </a:moveTo>
                  <a:lnTo>
                    <a:pt x="1000177" y="0"/>
                  </a:lnTo>
                  <a:lnTo>
                    <a:pt x="1000177" y="1971675"/>
                  </a:lnTo>
                  <a:lnTo>
                    <a:pt x="0" y="19716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endParaRPr>
            </a:p>
          </p:txBody>
        </p:sp>
        <p:pic>
          <p:nvPicPr>
            <p:cNvPr id="58" name="圖片版面配置區 12">
              <a:extLst>
                <a:ext uri="{FF2B5EF4-FFF2-40B4-BE49-F238E27FC236}">
                  <a16:creationId xmlns:a16="http://schemas.microsoft.com/office/drawing/2014/main" id="{23D3B7A9-E376-6D4A-9E65-118D895A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8764944" y="2321998"/>
              <a:ext cx="1249877" cy="1249877"/>
            </a:xfrm>
            <a:custGeom>
              <a:avLst/>
              <a:gdLst>
                <a:gd name="connsiteX0" fmla="*/ 1016000 w 2032000"/>
                <a:gd name="connsiteY0" fmla="*/ 0 h 2032000"/>
                <a:gd name="connsiteX1" fmla="*/ 2032000 w 2032000"/>
                <a:gd name="connsiteY1" fmla="*/ 1016000 h 2032000"/>
                <a:gd name="connsiteX2" fmla="*/ 1016000 w 2032000"/>
                <a:gd name="connsiteY2" fmla="*/ 2032000 h 2032000"/>
                <a:gd name="connsiteX3" fmla="*/ 0 w 2032000"/>
                <a:gd name="connsiteY3" fmla="*/ 1016000 h 2032000"/>
                <a:gd name="connsiteX4" fmla="*/ 1016000 w 2032000"/>
                <a:gd name="connsiteY4" fmla="*/ 0 h 203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2032000">
                  <a:moveTo>
                    <a:pt x="1016000" y="0"/>
                  </a:moveTo>
                  <a:cubicBezTo>
                    <a:pt x="1577121" y="0"/>
                    <a:pt x="2032000" y="454879"/>
                    <a:pt x="2032000" y="1016000"/>
                  </a:cubicBezTo>
                  <a:cubicBezTo>
                    <a:pt x="2032000" y="1577121"/>
                    <a:pt x="1577121" y="2032000"/>
                    <a:pt x="1016000" y="2032000"/>
                  </a:cubicBezTo>
                  <a:cubicBezTo>
                    <a:pt x="454879" y="2032000"/>
                    <a:pt x="0" y="1577121"/>
                    <a:pt x="0" y="1016000"/>
                  </a:cubicBezTo>
                  <a:cubicBezTo>
                    <a:pt x="0" y="454879"/>
                    <a:pt x="454879" y="0"/>
                    <a:pt x="1016000" y="0"/>
                  </a:cubicBezTo>
                  <a:close/>
                </a:path>
              </a:pathLst>
            </a:custGeom>
          </p:spPr>
        </p:pic>
      </p:grp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27049AA-D07B-C4A2-AB0B-87E86069CD42}"/>
              </a:ext>
            </a:extLst>
          </p:cNvPr>
          <p:cNvSpPr txBox="1"/>
          <p:nvPr/>
        </p:nvSpPr>
        <p:spPr>
          <a:xfrm>
            <a:off x="253333" y="274955"/>
            <a:ext cx="901284" cy="32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 algn="ctr">
              <a:lnSpc>
                <a:spcPts val="1800"/>
              </a:lnSpc>
            </a:pPr>
            <a:r>
              <a:rPr lang="zh-TW" altLang="zh-TW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附件</a:t>
            </a:r>
            <a:r>
              <a:rPr lang="en-US" altLang="zh-TW" sz="1800" b="1" spc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endParaRPr lang="zh-TW" altLang="zh-TW" sz="1600" spc="200" dirty="0">
              <a:effectLst/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9B07A7E-205D-8D8E-6646-981869D45FA5}"/>
              </a:ext>
            </a:extLst>
          </p:cNvPr>
          <p:cNvSpPr/>
          <p:nvPr/>
        </p:nvSpPr>
        <p:spPr>
          <a:xfrm>
            <a:off x="246775" y="245193"/>
            <a:ext cx="914400" cy="38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02DFB6A9-7EB9-A6D0-0722-E8E4EBDD5A9B}"/>
              </a:ext>
            </a:extLst>
          </p:cNvPr>
          <p:cNvGrpSpPr/>
          <p:nvPr/>
        </p:nvGrpSpPr>
        <p:grpSpPr>
          <a:xfrm>
            <a:off x="5094710" y="170179"/>
            <a:ext cx="2002580" cy="646060"/>
            <a:chOff x="4171244" y="-1213013"/>
            <a:chExt cx="2002580" cy="718558"/>
          </a:xfrm>
        </p:grpSpPr>
        <p:sp>
          <p:nvSpPr>
            <p:cNvPr id="23" name="文字方塊 22">
              <a:extLst>
                <a:ext uri="{FF2B5EF4-FFF2-40B4-BE49-F238E27FC236}">
                  <a16:creationId xmlns:a16="http://schemas.microsoft.com/office/drawing/2014/main" id="{928FFACB-A759-4D88-2DE2-5A00FFFE8D75}"/>
                </a:ext>
              </a:extLst>
            </p:cNvPr>
            <p:cNvSpPr txBox="1"/>
            <p:nvPr/>
          </p:nvSpPr>
          <p:spPr>
            <a:xfrm>
              <a:off x="4195895" y="-1053789"/>
              <a:ext cx="195327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申請單位</a:t>
              </a:r>
              <a:r>
                <a:rPr lang="en-US" altLang="zh-TW" sz="20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Microsoft JhengHei"/>
                  <a:sym typeface="Microsoft JhengHei"/>
                </a:rPr>
                <a:t>LOGO</a:t>
              </a:r>
              <a:endParaRPr lang="zh-TW" altLang="en-US" sz="2000" b="1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B0D62BC-0824-E73A-B789-7E2366679149}"/>
                </a:ext>
              </a:extLst>
            </p:cNvPr>
            <p:cNvSpPr/>
            <p:nvPr/>
          </p:nvSpPr>
          <p:spPr>
            <a:xfrm>
              <a:off x="4171244" y="-1213013"/>
              <a:ext cx="2002580" cy="71855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5" name="圖片 24" descr="一張含有 文字, 螢幕擷取畫面, 字型, 標誌 的圖片&#10;&#10;自動產生的描述">
            <a:extLst>
              <a:ext uri="{FF2B5EF4-FFF2-40B4-BE49-F238E27FC236}">
                <a16:creationId xmlns:a16="http://schemas.microsoft.com/office/drawing/2014/main" id="{AFE471AF-BE20-D2AC-4666-D68BD1D9CEA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4652" r="5116" b="23479"/>
          <a:stretch/>
        </p:blipFill>
        <p:spPr>
          <a:xfrm>
            <a:off x="3195688" y="170179"/>
            <a:ext cx="1743201" cy="71855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2791CC4A-D7EB-9D05-3363-C3F964C4F41E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4212" y="242675"/>
            <a:ext cx="1802229" cy="573566"/>
          </a:xfrm>
          <a:prstGeom prst="rect">
            <a:avLst/>
          </a:prstGeom>
        </p:spPr>
      </p:pic>
      <p:sp>
        <p:nvSpPr>
          <p:cNvPr id="32" name="文本框 10">
            <a:extLst>
              <a:ext uri="{FF2B5EF4-FFF2-40B4-BE49-F238E27FC236}">
                <a16:creationId xmlns:a16="http://schemas.microsoft.com/office/drawing/2014/main" id="{D68E06A9-8B8D-D28E-F906-2B7E3BF60A8E}"/>
              </a:ext>
            </a:extLst>
          </p:cNvPr>
          <p:cNvSpPr txBox="1"/>
          <p:nvPr/>
        </p:nvSpPr>
        <p:spPr>
          <a:xfrm>
            <a:off x="553819" y="5233219"/>
            <a:ext cx="5858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申請單位：○○○○○○○</a:t>
            </a:r>
            <a:endParaRPr lang="en-US" altLang="zh-TW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報告人：○○○</a:t>
            </a:r>
          </a:p>
          <a:p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日期：</a:t>
            </a:r>
            <a:r>
              <a:rPr lang="en-US" altLang="zh-TW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114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年○月○日</a:t>
            </a:r>
            <a:endParaRPr lang="zh-CN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B204E921-4B53-DC9F-248B-8BFC42D6F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1800" y="3578607"/>
            <a:ext cx="4129581" cy="3251018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52413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簡報格式中以紅色標示之填寫說明，填寫完畢後，請自行刪除。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52413" eaLnBrk="1" hangingPunct="1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簡報內容無特定呈現方式，但請以該模板製作，且所有標題及註記中要求之資訊均需表達及完整揭露。</a:t>
            </a:r>
          </a:p>
          <a:p>
            <a:pPr marL="269875" indent="-252413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簡報呈現：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50825">
              <a:lnSpc>
                <a:spcPct val="12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「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微軟正黑體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450850" indent="-250825">
              <a:lnSpc>
                <a:spcPct val="120000"/>
              </a:lnSpc>
              <a:buFont typeface="Wingdings" panose="05000000000000000000" pitchFamily="2" charset="2"/>
              <a:buAutoNum type="circleNumWdWhitePlain"/>
              <a:defRPr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請</a:t>
            </a:r>
            <a:r>
              <a:rPr lang="zh-TW" altLang="en-US" sz="16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避免過多文字描述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，善用圖表或圖片呈現內容，讓委員比較好吸收。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二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、申請單位基本資料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99A9898F-84C1-8A48-2947-F9EE2E8E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簡報重點：介紹申請單位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之特色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如：碳管理項目輔導經驗、完成第三方查證之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案例等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5366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497BBCF-2A28-8D49-D152-A315BC18DA21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三、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領頭廠商籌組緣由</a:t>
            </a:r>
          </a:p>
        </p:txBody>
      </p:sp>
    </p:spTree>
    <p:extLst>
      <p:ext uri="{BB962C8B-B14F-4D97-AF65-F5344CB8AC3E}">
        <p14:creationId xmlns:p14="http://schemas.microsoft.com/office/powerpoint/2010/main" val="3245582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三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、領頭廠商籌組緣由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99A9898F-84C1-8A48-2947-F9EE2E8E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簡報重點：說明籌組示範團隊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的緣由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、目的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、籌組過程特別的經歷、領頭廠商與其供應鏈之關係</a:t>
            </a:r>
          </a:p>
        </p:txBody>
      </p:sp>
    </p:spTree>
    <p:extLst>
      <p:ext uri="{BB962C8B-B14F-4D97-AF65-F5344CB8AC3E}">
        <p14:creationId xmlns:p14="http://schemas.microsoft.com/office/powerpoint/2010/main" val="3418304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F48F831D-2810-DE26-A08D-D97EB2948503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四、預期效益與目標</a:t>
            </a:r>
          </a:p>
        </p:txBody>
      </p:sp>
    </p:spTree>
    <p:extLst>
      <p:ext uri="{BB962C8B-B14F-4D97-AF65-F5344CB8AC3E}">
        <p14:creationId xmlns:p14="http://schemas.microsoft.com/office/powerpoint/2010/main" val="2726816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、預期效益與目標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41608EF5-19A4-844E-2BA8-4519DD194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52045"/>
              </p:ext>
            </p:extLst>
          </p:nvPr>
        </p:nvGraphicFramePr>
        <p:xfrm>
          <a:off x="1014750" y="1884318"/>
          <a:ext cx="10162500" cy="2862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230">
                  <a:extLst>
                    <a:ext uri="{9D8B030D-6E8A-4147-A177-3AD203B41FA5}">
                      <a16:colId xmlns:a16="http://schemas.microsoft.com/office/drawing/2014/main" val="2198393470"/>
                    </a:ext>
                  </a:extLst>
                </a:gridCol>
                <a:gridCol w="8861270">
                  <a:extLst>
                    <a:ext uri="{9D8B030D-6E8A-4147-A177-3AD203B41FA5}">
                      <a16:colId xmlns:a16="http://schemas.microsoft.com/office/drawing/2014/main" val="3427177765"/>
                    </a:ext>
                  </a:extLst>
                </a:gridCol>
              </a:tblGrid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/>
                        <a:t>效益與目標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27545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5531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2613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20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02987"/>
                  </a:ext>
                </a:extLst>
              </a:tr>
            </a:tbl>
          </a:graphicData>
        </a:graphic>
      </p:graphicFrame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60" y="896182"/>
            <a:ext cx="2086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4.1</a:t>
            </a:r>
            <a:r>
              <a:rPr lang="zh-TW" altLang="en-US" sz="2000" b="1" dirty="0">
                <a:latin typeface="微软雅黑" pitchFamily="34" charset="-122"/>
              </a:rPr>
              <a:t> 摘要說明</a:t>
            </a:r>
            <a:endParaRPr lang="zh-CN" altLang="en-US" sz="2000" b="1" dirty="0">
              <a:latin typeface="微软雅黑" pitchFamily="34" charset="-122"/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6C21EAB-723C-EF08-6528-8931AA186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318353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四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、預期效益與目標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60" y="896182"/>
            <a:ext cx="2086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4.2 </a:t>
            </a:r>
            <a:r>
              <a:rPr lang="zh-TW" altLang="en-US" sz="2000" b="1" dirty="0">
                <a:latin typeface="微软雅黑" pitchFamily="34" charset="-122"/>
              </a:rPr>
              <a:t>量化說明</a:t>
            </a:r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CB0F0AF0-AD1E-13F2-E64F-3E260A65D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78400"/>
              </p:ext>
            </p:extLst>
          </p:nvPr>
        </p:nvGraphicFramePr>
        <p:xfrm>
          <a:off x="795867" y="1751786"/>
          <a:ext cx="10710336" cy="4294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666">
                  <a:extLst>
                    <a:ext uri="{9D8B030D-6E8A-4147-A177-3AD203B41FA5}">
                      <a16:colId xmlns:a16="http://schemas.microsoft.com/office/drawing/2014/main" val="444108297"/>
                    </a:ext>
                  </a:extLst>
                </a:gridCol>
                <a:gridCol w="2048934">
                  <a:extLst>
                    <a:ext uri="{9D8B030D-6E8A-4147-A177-3AD203B41FA5}">
                      <a16:colId xmlns:a16="http://schemas.microsoft.com/office/drawing/2014/main" val="2198393470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3427177765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4135794200"/>
                    </a:ext>
                  </a:extLst>
                </a:gridCol>
                <a:gridCol w="2477912">
                  <a:extLst>
                    <a:ext uri="{9D8B030D-6E8A-4147-A177-3AD203B41FA5}">
                      <a16:colId xmlns:a16="http://schemas.microsoft.com/office/drawing/2014/main" val="73942989"/>
                    </a:ext>
                  </a:extLst>
                </a:gridCol>
              </a:tblGrid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</a:rPr>
                        <a:t>項次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>
                          <a:solidFill>
                            <a:schemeClr val="bg1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預期量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計算方式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bg1"/>
                          </a:solidFill>
                        </a:rPr>
                        <a:t>備註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627545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1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>
                          <a:solidFill>
                            <a:schemeClr val="tx1"/>
                          </a:solidFill>
                        </a:rPr>
                        <a:t>預計節電量</a:t>
                      </a:r>
                      <a:endParaRPr lang="en-US" altLang="zh-TW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(kWh)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355531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2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預計減碳量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(tCO</a:t>
                      </a:r>
                      <a:r>
                        <a:rPr lang="en-US" altLang="zh-TW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e/</a:t>
                      </a: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lang="en-US" altLang="zh-TW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2613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3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/>
                        <a:t>創造產值</a:t>
                      </a:r>
                      <a:endParaRPr lang="en-US" altLang="zh-TW" sz="2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 dirty="0"/>
                        <a:t>萬元</a:t>
                      </a:r>
                      <a:r>
                        <a:rPr lang="en-US" altLang="zh-TW" sz="2000" b="1" dirty="0"/>
                        <a:t>/</a:t>
                      </a:r>
                      <a:r>
                        <a:rPr lang="zh-TW" altLang="en-US" sz="2000" b="1" dirty="0"/>
                        <a:t>年</a:t>
                      </a:r>
                      <a:r>
                        <a:rPr lang="en-US" altLang="zh-TW" sz="2000" b="1" dirty="0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156108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4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民間投資</a:t>
                      </a:r>
                      <a:endParaRPr lang="en-US" altLang="zh-TW" sz="2000" b="1" dirty="0"/>
                    </a:p>
                    <a:p>
                      <a:pPr algn="ctr"/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/>
                        <a:t>萬元</a:t>
                      </a:r>
                      <a:r>
                        <a:rPr lang="en-US" altLang="zh-TW" sz="2000" b="1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802987"/>
                  </a:ext>
                </a:extLst>
              </a:tr>
              <a:tr h="71574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/>
                        <a:t>5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1" dirty="0"/>
                        <a:t>創造就業機會</a:t>
                      </a:r>
                      <a:endParaRPr lang="en-US" altLang="zh-TW" sz="2000" b="1" dirty="0"/>
                    </a:p>
                    <a:p>
                      <a:pPr algn="ctr"/>
                      <a:r>
                        <a:rPr lang="en-US" altLang="zh-TW" sz="2000" b="1" dirty="0"/>
                        <a:t>(</a:t>
                      </a:r>
                      <a:r>
                        <a:rPr lang="zh-TW" altLang="en-US" sz="2000" b="1" dirty="0"/>
                        <a:t>人</a:t>
                      </a:r>
                      <a:r>
                        <a:rPr lang="en-US" altLang="zh-TW" sz="2000" b="1" dirty="0"/>
                        <a:t>)</a:t>
                      </a:r>
                      <a:endParaRPr lang="zh-TW" alt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04793"/>
                  </a:ext>
                </a:extLst>
              </a:tr>
            </a:tbl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821F2967-9337-0807-AC5C-38D3C4CC47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227977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151C8EA-6CC5-0AD6-E4C0-FA1E361E511A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五、執行項目</a:t>
            </a:r>
          </a:p>
        </p:txBody>
      </p:sp>
    </p:spTree>
    <p:extLst>
      <p:ext uri="{BB962C8B-B14F-4D97-AF65-F5344CB8AC3E}">
        <p14:creationId xmlns:p14="http://schemas.microsoft.com/office/powerpoint/2010/main" val="3147876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39326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5.1 </a:t>
            </a:r>
            <a:r>
              <a:rPr lang="zh-TW" altLang="en-US" sz="2000" b="1" dirty="0">
                <a:latin typeface="微软雅黑" pitchFamily="34" charset="-122"/>
              </a:rPr>
              <a:t>深度節能及碳盤查輔導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簡報重點：說明流程與實質輔導作法、輔導時程安排與各項工作內容</a:t>
            </a:r>
          </a:p>
        </p:txBody>
      </p:sp>
    </p:spTree>
    <p:extLst>
      <p:ext uri="{BB962C8B-B14F-4D97-AF65-F5344CB8AC3E}">
        <p14:creationId xmlns:p14="http://schemas.microsoft.com/office/powerpoint/2010/main" val="346249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37802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5.2 </a:t>
            </a:r>
            <a:r>
              <a:rPr lang="zh-TW" altLang="en-US" sz="2000" b="1" dirty="0">
                <a:latin typeface="微软雅黑" pitchFamily="34" charset="-122"/>
              </a:rPr>
              <a:t>深度節能及碳管理講習辦理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簡報重點：說明課程內容規劃、講習議程、講師</a:t>
            </a:r>
          </a:p>
        </p:txBody>
      </p:sp>
    </p:spTree>
    <p:extLst>
      <p:ext uri="{BB962C8B-B14F-4D97-AF65-F5344CB8AC3E}">
        <p14:creationId xmlns:p14="http://schemas.microsoft.com/office/powerpoint/2010/main" val="400252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8" y="896182"/>
            <a:ext cx="47932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5.3 </a:t>
            </a:r>
            <a:r>
              <a:rPr lang="zh-TW" altLang="en-US" sz="2000" b="1" dirty="0">
                <a:latin typeface="微软雅黑" pitchFamily="34" charset="-122"/>
              </a:rPr>
              <a:t>預估示範團隊之預計節電量暨減碳量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簡報重點：說明執行方案選定、改善前資料收集、執行進度追蹤、改善後效益驗證</a:t>
            </a:r>
          </a:p>
        </p:txBody>
      </p:sp>
    </p:spTree>
    <p:extLst>
      <p:ext uri="{BB962C8B-B14F-4D97-AF65-F5344CB8AC3E}">
        <p14:creationId xmlns:p14="http://schemas.microsoft.com/office/powerpoint/2010/main" val="1451257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簡報大綱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C89DC2A3-2299-B222-D535-025D44C95570}"/>
              </a:ext>
            </a:extLst>
          </p:cNvPr>
          <p:cNvGrpSpPr/>
          <p:nvPr/>
        </p:nvGrpSpPr>
        <p:grpSpPr>
          <a:xfrm>
            <a:off x="1649656" y="1796606"/>
            <a:ext cx="8892687" cy="3520037"/>
            <a:chOff x="2262373" y="2468263"/>
            <a:chExt cx="8892687" cy="3520037"/>
          </a:xfrm>
        </p:grpSpPr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4313D489-0298-D51F-681B-7E87D0ACCA92}"/>
                </a:ext>
              </a:extLst>
            </p:cNvPr>
            <p:cNvGrpSpPr/>
            <p:nvPr/>
          </p:nvGrpSpPr>
          <p:grpSpPr>
            <a:xfrm>
              <a:off x="2262373" y="2468263"/>
              <a:ext cx="4225437" cy="720000"/>
              <a:chOff x="4376923" y="496588"/>
              <a:chExt cx="4225437" cy="720000"/>
            </a:xfrm>
          </p:grpSpPr>
          <p:sp>
            <p:nvSpPr>
              <p:cNvPr id="69" name="圆角矩形 10">
                <a:extLst>
                  <a:ext uri="{FF2B5EF4-FFF2-40B4-BE49-F238E27FC236}">
                    <a16:creationId xmlns:a16="http://schemas.microsoft.com/office/drawing/2014/main" id="{AA8A6A8B-24E5-602F-35F4-B69FE9B89857}"/>
                  </a:ext>
                </a:extLst>
              </p:cNvPr>
              <p:cNvSpPr/>
              <p:nvPr/>
            </p:nvSpPr>
            <p:spPr bwMode="auto">
              <a:xfrm>
                <a:off x="4536379" y="632538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0" name="文本框 13">
                <a:extLst>
                  <a:ext uri="{FF2B5EF4-FFF2-40B4-BE49-F238E27FC236}">
                    <a16:creationId xmlns:a16="http://schemas.microsoft.com/office/drawing/2014/main" id="{183843EC-855C-A4EE-C2AF-64C9526D1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07920" y="656533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en-US" altLang="zh-TW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1+N</a:t>
                </a: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碳管理示範團隊總表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71" name="橢圓 70">
                <a:extLst>
                  <a:ext uri="{FF2B5EF4-FFF2-40B4-BE49-F238E27FC236}">
                    <a16:creationId xmlns:a16="http://schemas.microsoft.com/office/drawing/2014/main" id="{A1637690-E604-E32F-536D-2349566DE450}"/>
                  </a:ext>
                </a:extLst>
              </p:cNvPr>
              <p:cNvSpPr/>
              <p:nvPr/>
            </p:nvSpPr>
            <p:spPr>
              <a:xfrm>
                <a:off x="4376923" y="496588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一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2" name="群組 21">
              <a:extLst>
                <a:ext uri="{FF2B5EF4-FFF2-40B4-BE49-F238E27FC236}">
                  <a16:creationId xmlns:a16="http://schemas.microsoft.com/office/drawing/2014/main" id="{A7027C06-B2D9-71C4-321F-4DAB37B769AD}"/>
                </a:ext>
              </a:extLst>
            </p:cNvPr>
            <p:cNvGrpSpPr/>
            <p:nvPr/>
          </p:nvGrpSpPr>
          <p:grpSpPr>
            <a:xfrm>
              <a:off x="2262373" y="3401609"/>
              <a:ext cx="4225437" cy="720000"/>
              <a:chOff x="4387260" y="1503631"/>
              <a:chExt cx="4225437" cy="720000"/>
            </a:xfrm>
          </p:grpSpPr>
          <p:sp>
            <p:nvSpPr>
              <p:cNvPr id="66" name="圆角矩形 10">
                <a:extLst>
                  <a:ext uri="{FF2B5EF4-FFF2-40B4-BE49-F238E27FC236}">
                    <a16:creationId xmlns:a16="http://schemas.microsoft.com/office/drawing/2014/main" id="{73A50E0C-FFD7-8FC6-50CF-9040D83CB861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7" name="文本框 13">
                <a:extLst>
                  <a:ext uri="{FF2B5EF4-FFF2-40B4-BE49-F238E27FC236}">
                    <a16:creationId xmlns:a16="http://schemas.microsoft.com/office/drawing/2014/main" id="{4FFB5CBC-74A5-817B-CD2C-77768FED3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申請單位基本資料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8" name="橢圓 67">
                <a:extLst>
                  <a:ext uri="{FF2B5EF4-FFF2-40B4-BE49-F238E27FC236}">
                    <a16:creationId xmlns:a16="http://schemas.microsoft.com/office/drawing/2014/main" id="{802DE06C-8358-355B-3414-228A0860AFDF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二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BB9D12E0-1590-4219-B488-1CD437AB1DD1}"/>
                </a:ext>
              </a:extLst>
            </p:cNvPr>
            <p:cNvGrpSpPr/>
            <p:nvPr/>
          </p:nvGrpSpPr>
          <p:grpSpPr>
            <a:xfrm>
              <a:off x="2262373" y="5268300"/>
              <a:ext cx="4225437" cy="720000"/>
              <a:chOff x="4387260" y="1503631"/>
              <a:chExt cx="4225437" cy="720000"/>
            </a:xfrm>
          </p:grpSpPr>
          <p:sp>
            <p:nvSpPr>
              <p:cNvPr id="63" name="圆角矩形 10">
                <a:extLst>
                  <a:ext uri="{FF2B5EF4-FFF2-40B4-BE49-F238E27FC236}">
                    <a16:creationId xmlns:a16="http://schemas.microsoft.com/office/drawing/2014/main" id="{CA577E43-741E-79E6-95F7-CF1948499B33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4" name="文本框 13">
                <a:extLst>
                  <a:ext uri="{FF2B5EF4-FFF2-40B4-BE49-F238E27FC236}">
                    <a16:creationId xmlns:a16="http://schemas.microsoft.com/office/drawing/2014/main" id="{47448613-1FC0-B250-BE6A-6018BA25AD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預期效益與目標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5" name="橢圓 64">
                <a:extLst>
                  <a:ext uri="{FF2B5EF4-FFF2-40B4-BE49-F238E27FC236}">
                    <a16:creationId xmlns:a16="http://schemas.microsoft.com/office/drawing/2014/main" id="{998A55A3-002D-FA41-570C-A307657A81C6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四</a:t>
                </a:r>
                <a:endPara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378A541B-948F-9F8F-232C-66EB1D12AB73}"/>
                </a:ext>
              </a:extLst>
            </p:cNvPr>
            <p:cNvGrpSpPr/>
            <p:nvPr/>
          </p:nvGrpSpPr>
          <p:grpSpPr>
            <a:xfrm>
              <a:off x="2262373" y="4334955"/>
              <a:ext cx="4225437" cy="720000"/>
              <a:chOff x="4387260" y="1503631"/>
              <a:chExt cx="4225437" cy="720000"/>
            </a:xfrm>
          </p:grpSpPr>
          <p:sp>
            <p:nvSpPr>
              <p:cNvPr id="60" name="圆角矩形 10">
                <a:extLst>
                  <a:ext uri="{FF2B5EF4-FFF2-40B4-BE49-F238E27FC236}">
                    <a16:creationId xmlns:a16="http://schemas.microsoft.com/office/drawing/2014/main" id="{E101C56B-31E8-E2B6-EAE8-562F5F549106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61" name="文本框 13">
                <a:extLst>
                  <a:ext uri="{FF2B5EF4-FFF2-40B4-BE49-F238E27FC236}">
                    <a16:creationId xmlns:a16="http://schemas.microsoft.com/office/drawing/2014/main" id="{C9BDB42C-D197-0B03-CD87-0C7AA7015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領頭廠商籌組緣由</a:t>
                </a:r>
              </a:p>
            </p:txBody>
          </p:sp>
          <p:sp>
            <p:nvSpPr>
              <p:cNvPr id="62" name="橢圓 61">
                <a:extLst>
                  <a:ext uri="{FF2B5EF4-FFF2-40B4-BE49-F238E27FC236}">
                    <a16:creationId xmlns:a16="http://schemas.microsoft.com/office/drawing/2014/main" id="{180D4071-053F-79DC-16E3-433E7FF3056B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三</a:t>
                </a:r>
              </a:p>
            </p:txBody>
          </p:sp>
        </p:grpSp>
        <p:grpSp>
          <p:nvGrpSpPr>
            <p:cNvPr id="44" name="群組 43">
              <a:extLst>
                <a:ext uri="{FF2B5EF4-FFF2-40B4-BE49-F238E27FC236}">
                  <a16:creationId xmlns:a16="http://schemas.microsoft.com/office/drawing/2014/main" id="{BE4EF217-A6DB-AA06-639E-6A9D7E2E135D}"/>
                </a:ext>
              </a:extLst>
            </p:cNvPr>
            <p:cNvGrpSpPr/>
            <p:nvPr/>
          </p:nvGrpSpPr>
          <p:grpSpPr>
            <a:xfrm>
              <a:off x="6929623" y="2468263"/>
              <a:ext cx="4225437" cy="720000"/>
              <a:chOff x="4387260" y="1503631"/>
              <a:chExt cx="4225437" cy="720000"/>
            </a:xfrm>
          </p:grpSpPr>
          <p:sp>
            <p:nvSpPr>
              <p:cNvPr id="57" name="圆角矩形 10">
                <a:extLst>
                  <a:ext uri="{FF2B5EF4-FFF2-40B4-BE49-F238E27FC236}">
                    <a16:creationId xmlns:a16="http://schemas.microsoft.com/office/drawing/2014/main" id="{1B17D2E6-3FFA-C1FE-7EAD-4C1FC5C45F6D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8" name="文本框 13">
                <a:extLst>
                  <a:ext uri="{FF2B5EF4-FFF2-40B4-BE49-F238E27FC236}">
                    <a16:creationId xmlns:a16="http://schemas.microsoft.com/office/drawing/2014/main" id="{0E7DED9F-B3A1-E305-7B11-36EB4366B5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執行項目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146BCF6F-FA77-6609-8A42-906A44D64037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五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>
              <a:extLst>
                <a:ext uri="{FF2B5EF4-FFF2-40B4-BE49-F238E27FC236}">
                  <a16:creationId xmlns:a16="http://schemas.microsoft.com/office/drawing/2014/main" id="{D592066A-EAE6-0E30-629F-801CAB9A403C}"/>
                </a:ext>
              </a:extLst>
            </p:cNvPr>
            <p:cNvGrpSpPr/>
            <p:nvPr/>
          </p:nvGrpSpPr>
          <p:grpSpPr>
            <a:xfrm>
              <a:off x="6929623" y="3401609"/>
              <a:ext cx="4225437" cy="720000"/>
              <a:chOff x="4387260" y="1503631"/>
              <a:chExt cx="4225437" cy="720000"/>
            </a:xfrm>
          </p:grpSpPr>
          <p:sp>
            <p:nvSpPr>
              <p:cNvPr id="54" name="圆角矩形 10">
                <a:extLst>
                  <a:ext uri="{FF2B5EF4-FFF2-40B4-BE49-F238E27FC236}">
                    <a16:creationId xmlns:a16="http://schemas.microsoft.com/office/drawing/2014/main" id="{2F640C58-E6E3-9D23-9126-7C5E32A097B0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5" name="文本框 13">
                <a:extLst>
                  <a:ext uri="{FF2B5EF4-FFF2-40B4-BE49-F238E27FC236}">
                    <a16:creationId xmlns:a16="http://schemas.microsoft.com/office/drawing/2014/main" id="{E8A3E839-62AD-6C83-0753-E80B3CEEB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輔導人員輔導經驗與實績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6" name="橢圓 55">
                <a:extLst>
                  <a:ext uri="{FF2B5EF4-FFF2-40B4-BE49-F238E27FC236}">
                    <a16:creationId xmlns:a16="http://schemas.microsoft.com/office/drawing/2014/main" id="{094CB057-9D4E-DC62-30B0-E2738F2B08B5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六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671F36A3-B7A1-528C-63E0-3BDD45D3767A}"/>
                </a:ext>
              </a:extLst>
            </p:cNvPr>
            <p:cNvGrpSpPr/>
            <p:nvPr/>
          </p:nvGrpSpPr>
          <p:grpSpPr>
            <a:xfrm>
              <a:off x="6929623" y="4334955"/>
              <a:ext cx="4225437" cy="720000"/>
              <a:chOff x="4387260" y="1503631"/>
              <a:chExt cx="4225437" cy="720000"/>
            </a:xfrm>
          </p:grpSpPr>
          <p:sp>
            <p:nvSpPr>
              <p:cNvPr id="51" name="圆角矩形 10">
                <a:extLst>
                  <a:ext uri="{FF2B5EF4-FFF2-40B4-BE49-F238E27FC236}">
                    <a16:creationId xmlns:a16="http://schemas.microsoft.com/office/drawing/2014/main" id="{2DB67FD8-9F98-D949-3F0B-9BAAE50C8248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2" name="文本框 13">
                <a:extLst>
                  <a:ext uri="{FF2B5EF4-FFF2-40B4-BE49-F238E27FC236}">
                    <a16:creationId xmlns:a16="http://schemas.microsoft.com/office/drawing/2014/main" id="{31072E67-C99D-6D42-B1B8-C5D5DC42C0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執行期程規劃與人力配置</a:t>
                </a:r>
                <a:endParaRPr lang="zh-CN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217A1529-4497-12D8-CC61-A694536D367E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七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7" name="群組 46">
              <a:extLst>
                <a:ext uri="{FF2B5EF4-FFF2-40B4-BE49-F238E27FC236}">
                  <a16:creationId xmlns:a16="http://schemas.microsoft.com/office/drawing/2014/main" id="{3ED44D52-27D1-3302-39D6-8E80EF3134A1}"/>
                </a:ext>
              </a:extLst>
            </p:cNvPr>
            <p:cNvGrpSpPr/>
            <p:nvPr/>
          </p:nvGrpSpPr>
          <p:grpSpPr>
            <a:xfrm>
              <a:off x="6929623" y="5268300"/>
              <a:ext cx="4225437" cy="720000"/>
              <a:chOff x="4387260" y="1503631"/>
              <a:chExt cx="4225437" cy="720000"/>
            </a:xfrm>
          </p:grpSpPr>
          <p:sp>
            <p:nvSpPr>
              <p:cNvPr id="48" name="圆角矩形 10">
                <a:extLst>
                  <a:ext uri="{FF2B5EF4-FFF2-40B4-BE49-F238E27FC236}">
                    <a16:creationId xmlns:a16="http://schemas.microsoft.com/office/drawing/2014/main" id="{7CA2A765-C179-1839-6774-70EB1227A146}"/>
                  </a:ext>
                </a:extLst>
              </p:cNvPr>
              <p:cNvSpPr/>
              <p:nvPr/>
            </p:nvSpPr>
            <p:spPr bwMode="auto">
              <a:xfrm>
                <a:off x="4546716" y="1639581"/>
                <a:ext cx="4065981" cy="4481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28575">
                <a:solidFill>
                  <a:srgbClr val="65999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000" b="1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9" name="文本框 13">
                <a:extLst>
                  <a:ext uri="{FF2B5EF4-FFF2-40B4-BE49-F238E27FC236}">
                    <a16:creationId xmlns:a16="http://schemas.microsoft.com/office/drawing/2014/main" id="{7CEE634F-EAA9-F380-117A-C83C0752BF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257" y="1663576"/>
                <a:ext cx="312344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zh-TW" altLang="en-US" sz="20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經費預算表</a:t>
                </a:r>
                <a:endPara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E965D84A-7C37-CF14-E0E9-BE66D593077F}"/>
                  </a:ext>
                </a:extLst>
              </p:cNvPr>
              <p:cNvSpPr/>
              <p:nvPr/>
            </p:nvSpPr>
            <p:spPr>
              <a:xfrm>
                <a:off x="4387260" y="1503631"/>
                <a:ext cx="720000" cy="720000"/>
              </a:xfrm>
              <a:prstGeom prst="ellipse">
                <a:avLst/>
              </a:prstGeom>
              <a:solidFill>
                <a:srgbClr val="65999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32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八</a:t>
                </a:r>
                <a:endPara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494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五、執行項目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4" name="文本框 19">
            <a:extLst>
              <a:ext uri="{FF2B5EF4-FFF2-40B4-BE49-F238E27FC236}">
                <a16:creationId xmlns:a16="http://schemas.microsoft.com/office/drawing/2014/main" id="{C262961A-CBD5-2985-99E1-3004A1B3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5.4 </a:t>
            </a:r>
            <a:r>
              <a:rPr lang="zh-TW" altLang="en-US" sz="2000" b="1" dirty="0">
                <a:latin typeface="微软雅黑" pitchFamily="34" charset="-122"/>
              </a:rPr>
              <a:t>其他 </a:t>
            </a:r>
            <a:r>
              <a:rPr lang="en-US" altLang="zh-TW" sz="2000" b="1" dirty="0">
                <a:latin typeface="微软雅黑" pitchFamily="34" charset="-122"/>
              </a:rPr>
              <a:t>(</a:t>
            </a:r>
            <a:r>
              <a:rPr lang="zh-TW" altLang="en-US" sz="2000" b="1" dirty="0">
                <a:latin typeface="微软雅黑" pitchFamily="34" charset="-122"/>
              </a:rPr>
              <a:t>加分項目之規劃</a:t>
            </a:r>
            <a:r>
              <a:rPr lang="en-US" altLang="zh-TW" sz="2000" b="1" dirty="0">
                <a:latin typeface="微软雅黑" pitchFamily="34" charset="-122"/>
              </a:rPr>
              <a:t>)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D7AE0E4-05E9-9635-9AFF-403F0FD54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1418029"/>
            <a:ext cx="10996130" cy="72699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defTabSz="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深度節能及碳盤查查證輔導、產品碳足跡查證輔導</a:t>
            </a:r>
          </a:p>
          <a:p>
            <a:pPr marL="285750" indent="-285750" defTabSz="457200"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具有碳管理效益之項目</a:t>
            </a:r>
            <a:endParaRPr lang="zh-TW" altLang="en-US" b="1" dirty="0">
              <a:solidFill>
                <a:srgbClr val="FF0000"/>
              </a:solidFill>
              <a:highlight>
                <a:srgbClr val="00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18744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B3106C15-59D8-1DE9-201B-BBFD0E6BA04D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六</a:t>
            </a: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、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輔導人員輔導經驗與實績</a:t>
            </a:r>
          </a:p>
        </p:txBody>
      </p:sp>
    </p:spTree>
    <p:extLst>
      <p:ext uri="{BB962C8B-B14F-4D97-AF65-F5344CB8AC3E}">
        <p14:creationId xmlns:p14="http://schemas.microsoft.com/office/powerpoint/2010/main" val="2731350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六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、輔導人員輔導經驗與實績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969EC395-FC6F-6799-0F8D-703BE9DF81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270"/>
              </p:ext>
            </p:extLst>
          </p:nvPr>
        </p:nvGraphicFramePr>
        <p:xfrm>
          <a:off x="178217" y="1441808"/>
          <a:ext cx="11438049" cy="1151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5933">
                  <a:extLst>
                    <a:ext uri="{9D8B030D-6E8A-4147-A177-3AD203B41FA5}">
                      <a16:colId xmlns:a16="http://schemas.microsoft.com/office/drawing/2014/main" val="3630426642"/>
                    </a:ext>
                  </a:extLst>
                </a:gridCol>
                <a:gridCol w="821354">
                  <a:extLst>
                    <a:ext uri="{9D8B030D-6E8A-4147-A177-3AD203B41FA5}">
                      <a16:colId xmlns:a16="http://schemas.microsoft.com/office/drawing/2014/main" val="2199468397"/>
                    </a:ext>
                  </a:extLst>
                </a:gridCol>
                <a:gridCol w="1036872">
                  <a:extLst>
                    <a:ext uri="{9D8B030D-6E8A-4147-A177-3AD203B41FA5}">
                      <a16:colId xmlns:a16="http://schemas.microsoft.com/office/drawing/2014/main" val="2869611124"/>
                    </a:ext>
                  </a:extLst>
                </a:gridCol>
                <a:gridCol w="1392762">
                  <a:extLst>
                    <a:ext uri="{9D8B030D-6E8A-4147-A177-3AD203B41FA5}">
                      <a16:colId xmlns:a16="http://schemas.microsoft.com/office/drawing/2014/main" val="1373898281"/>
                    </a:ext>
                  </a:extLst>
                </a:gridCol>
                <a:gridCol w="3330564">
                  <a:extLst>
                    <a:ext uri="{9D8B030D-6E8A-4147-A177-3AD203B41FA5}">
                      <a16:colId xmlns:a16="http://schemas.microsoft.com/office/drawing/2014/main" val="1618621026"/>
                    </a:ext>
                  </a:extLst>
                </a:gridCol>
                <a:gridCol w="3330564">
                  <a:extLst>
                    <a:ext uri="{9D8B030D-6E8A-4147-A177-3AD203B41FA5}">
                      <a16:colId xmlns:a16="http://schemas.microsoft.com/office/drawing/2014/main" val="3791999523"/>
                    </a:ext>
                  </a:extLst>
                </a:gridCol>
              </a:tblGrid>
              <a:tr h="437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*計畫主持人姓名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學歷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職級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擔任現行輔導單位之年資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630" rtl="0" eaLnBrk="1" latinLnBrk="0" hangingPunct="1"/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機電或冷凍空調相關專業證照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輔導經驗與實績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2109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計畫主持人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TW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59005"/>
                  </a:ext>
                </a:extLst>
              </a:tr>
            </a:tbl>
          </a:graphicData>
        </a:graphic>
      </p:graphicFrame>
      <p:graphicFrame>
        <p:nvGraphicFramePr>
          <p:cNvPr id="9" name="表格 4">
            <a:extLst>
              <a:ext uri="{FF2B5EF4-FFF2-40B4-BE49-F238E27FC236}">
                <a16:creationId xmlns:a16="http://schemas.microsoft.com/office/drawing/2014/main" id="{B241786C-DEE1-DFA0-6144-B99A67247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557279"/>
              </p:ext>
            </p:extLst>
          </p:nvPr>
        </p:nvGraphicFramePr>
        <p:xfrm>
          <a:off x="178217" y="3368231"/>
          <a:ext cx="11438049" cy="241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671">
                  <a:extLst>
                    <a:ext uri="{9D8B030D-6E8A-4147-A177-3AD203B41FA5}">
                      <a16:colId xmlns:a16="http://schemas.microsoft.com/office/drawing/2014/main" val="3630426642"/>
                    </a:ext>
                  </a:extLst>
                </a:gridCol>
                <a:gridCol w="825089">
                  <a:extLst>
                    <a:ext uri="{9D8B030D-6E8A-4147-A177-3AD203B41FA5}">
                      <a16:colId xmlns:a16="http://schemas.microsoft.com/office/drawing/2014/main" val="2199468397"/>
                    </a:ext>
                  </a:extLst>
                </a:gridCol>
                <a:gridCol w="1035755">
                  <a:extLst>
                    <a:ext uri="{9D8B030D-6E8A-4147-A177-3AD203B41FA5}">
                      <a16:colId xmlns:a16="http://schemas.microsoft.com/office/drawing/2014/main" val="2869611124"/>
                    </a:ext>
                  </a:extLst>
                </a:gridCol>
                <a:gridCol w="1391262">
                  <a:extLst>
                    <a:ext uri="{9D8B030D-6E8A-4147-A177-3AD203B41FA5}">
                      <a16:colId xmlns:a16="http://schemas.microsoft.com/office/drawing/2014/main" val="1373898281"/>
                    </a:ext>
                  </a:extLst>
                </a:gridCol>
                <a:gridCol w="3333136">
                  <a:extLst>
                    <a:ext uri="{9D8B030D-6E8A-4147-A177-3AD203B41FA5}">
                      <a16:colId xmlns:a16="http://schemas.microsoft.com/office/drawing/2014/main" val="4221023320"/>
                    </a:ext>
                  </a:extLst>
                </a:gridCol>
                <a:gridCol w="3333136">
                  <a:extLst>
                    <a:ext uri="{9D8B030D-6E8A-4147-A177-3AD203B41FA5}">
                      <a16:colId xmlns:a16="http://schemas.microsoft.com/office/drawing/2014/main" val="3791999523"/>
                    </a:ext>
                  </a:extLst>
                </a:gridCol>
              </a:tblGrid>
              <a:tr h="4379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輔導人員姓名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學歷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*職級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擔任現行輔導單位之年資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機電或冷凍空調相關專業證照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dirty="0"/>
                        <a:t>輔導經驗與實績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642109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55374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79911"/>
                  </a:ext>
                </a:extLst>
              </a:tr>
              <a:tr h="633032"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52487"/>
                  </a:ext>
                </a:extLst>
              </a:tr>
            </a:tbl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6483EBD6-6D6D-4E6C-5F1E-C538911784D2}"/>
              </a:ext>
            </a:extLst>
          </p:cNvPr>
          <p:cNvSpPr txBox="1"/>
          <p:nvPr/>
        </p:nvSpPr>
        <p:spPr>
          <a:xfrm>
            <a:off x="415925" y="2786553"/>
            <a:ext cx="1042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*</a:t>
            </a:r>
            <a:r>
              <a:rPr lang="zh-TW" altLang="en-US" sz="1600" b="1" dirty="0">
                <a:solidFill>
                  <a:srgbClr val="FF0000"/>
                </a:solidFill>
              </a:rPr>
              <a:t>註：未於同一期間（研究計畫之研究期程重疊四個月以上）擔任超過</a:t>
            </a:r>
            <a:r>
              <a:rPr lang="en-US" altLang="zh-TW" sz="1600" b="1" dirty="0">
                <a:solidFill>
                  <a:srgbClr val="FF0000"/>
                </a:solidFill>
              </a:rPr>
              <a:t>2</a:t>
            </a:r>
            <a:r>
              <a:rPr lang="zh-TW" altLang="en-US" sz="1600" b="1" dirty="0">
                <a:solidFill>
                  <a:srgbClr val="FF0000"/>
                </a:solidFill>
              </a:rPr>
              <a:t>項政府委託或補助研究計畫之計畫主持人。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CA5F509A-ABD2-D4C4-361D-D923F5D1FA59}"/>
              </a:ext>
            </a:extLst>
          </p:cNvPr>
          <p:cNvSpPr txBox="1"/>
          <p:nvPr/>
        </p:nvSpPr>
        <p:spPr>
          <a:xfrm>
            <a:off x="415925" y="5999594"/>
            <a:ext cx="104267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*</a:t>
            </a:r>
            <a:r>
              <a:rPr lang="zh-TW" altLang="en-US" sz="1600" b="1" dirty="0">
                <a:solidFill>
                  <a:srgbClr val="FF0000"/>
                </a:solidFill>
              </a:rPr>
              <a:t>註：職級請以計畫主持人、協同主持人、研究員、副研究員、助理研究員、研究助理分類。</a:t>
            </a:r>
            <a:endParaRPr lang="en-US" altLang="zh-TW" sz="1600" b="1" dirty="0">
              <a:solidFill>
                <a:srgbClr val="FF0000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1B20CEA8-039A-8925-DD32-F49A4C3A5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7889" y="896182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321848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2E18DE1-FC4D-E5EF-AA43-07039FCEF512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七、執行期程規劃與人力配置</a:t>
            </a:r>
          </a:p>
        </p:txBody>
      </p:sp>
    </p:spTree>
    <p:extLst>
      <p:ext uri="{BB962C8B-B14F-4D97-AF65-F5344CB8AC3E}">
        <p14:creationId xmlns:p14="http://schemas.microsoft.com/office/powerpoint/2010/main" val="2851415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7.1 </a:t>
            </a:r>
            <a:r>
              <a:rPr lang="zh-TW" altLang="en-US" sz="2000" b="1" dirty="0">
                <a:latin typeface="微软雅黑" pitchFamily="34" charset="-122"/>
              </a:rPr>
              <a:t>期程規劃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76C4AB79-7952-9FED-7C25-AC905067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28063"/>
              </p:ext>
            </p:extLst>
          </p:nvPr>
        </p:nvGraphicFramePr>
        <p:xfrm>
          <a:off x="234907" y="1379647"/>
          <a:ext cx="11722183" cy="5250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">
                  <a:extLst>
                    <a:ext uri="{9D8B030D-6E8A-4147-A177-3AD203B41FA5}">
                      <a16:colId xmlns:a16="http://schemas.microsoft.com/office/drawing/2014/main" val="1913022095"/>
                    </a:ext>
                  </a:extLst>
                </a:gridCol>
                <a:gridCol w="4384038">
                  <a:extLst>
                    <a:ext uri="{9D8B030D-6E8A-4147-A177-3AD203B41FA5}">
                      <a16:colId xmlns:a16="http://schemas.microsoft.com/office/drawing/2014/main" val="28241659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57941570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309329061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7216843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668685883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60670685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46040576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55547180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670620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561745928"/>
                    </a:ext>
                  </a:extLst>
                </a:gridCol>
              </a:tblGrid>
              <a:tr h="411331">
                <a:tc grid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     </a:t>
                      </a:r>
                      <a:r>
                        <a:rPr lang="zh-TW" altLang="en-US" sz="1400" dirty="0"/>
                        <a:t>  月份</a:t>
                      </a:r>
                      <a:endParaRPr lang="en-US" altLang="zh-TW" sz="14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1400" dirty="0"/>
                        <a:t> 工作項目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4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5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6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7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8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9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10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11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12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03631"/>
                  </a:ext>
                </a:extLst>
              </a:tr>
              <a:tr h="196738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1. 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深度節能及碳盤查輔導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0949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8166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活動數據資料與佐證資料回收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865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碳盤查數據計算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4853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1.4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提交碳盤查清冊、碳盤查報告書、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深度節能輔導報告書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43442"/>
                  </a:ext>
                </a:extLst>
              </a:tr>
              <a:tr h="196738">
                <a:tc gridSpan="11">
                  <a:txBody>
                    <a:bodyPr/>
                    <a:lstStyle/>
                    <a:p>
                      <a:pPr marL="0" marR="0" lvl="0" indent="0" algn="l" defTabSz="609630" rtl="0" eaLnBrk="1" fontAlgn="base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2.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深度節能及碳管理講習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</a:pP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98324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2.1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辦理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深度節能及碳管理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相關之講習</a:t>
                      </a: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場次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20103"/>
                  </a:ext>
                </a:extLst>
              </a:tr>
              <a:tr h="246817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3.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 深度節能及碳盤查查證輔導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5022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45432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活動數據資料與佐證資料回收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0078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碳盤查數據計算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791277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建構碳盤查程序書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928633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3.5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執行碳盤查內部稽核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837365"/>
                  </a:ext>
                </a:extLst>
              </a:tr>
              <a:tr h="246817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3.6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彙整碳盤查報告書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14210"/>
                  </a:ext>
                </a:extLst>
              </a:tr>
              <a:tr h="356096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3.7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5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提交碳盤查清冊、碳盤查報告書、碳盤查程序書、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深度節能輔導報告書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402688"/>
                  </a:ext>
                </a:extLst>
              </a:tr>
            </a:tbl>
          </a:graphicData>
        </a:graphic>
      </p:graphicFrame>
      <p:sp>
        <p:nvSpPr>
          <p:cNvPr id="15" name="Rectangle 11">
            <a:extLst>
              <a:ext uri="{FF2B5EF4-FFF2-40B4-BE49-F238E27FC236}">
                <a16:creationId xmlns:a16="http://schemas.microsoft.com/office/drawing/2014/main" id="{5BDD92D5-AF12-1B21-000B-21BA09B62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536" y="787034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64649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7.1 </a:t>
            </a:r>
            <a:r>
              <a:rPr lang="zh-TW" altLang="en-US" sz="2000" b="1" dirty="0">
                <a:latin typeface="微软雅黑" pitchFamily="34" charset="-122"/>
              </a:rPr>
              <a:t>期程規劃</a:t>
            </a: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44C6B031-969F-2E1F-CC8D-D1EE8412F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297024"/>
              </p:ext>
            </p:extLst>
          </p:nvPr>
        </p:nvGraphicFramePr>
        <p:xfrm>
          <a:off x="286213" y="1380012"/>
          <a:ext cx="11579588" cy="4706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">
                  <a:extLst>
                    <a:ext uri="{9D8B030D-6E8A-4147-A177-3AD203B41FA5}">
                      <a16:colId xmlns:a16="http://schemas.microsoft.com/office/drawing/2014/main" val="1913022095"/>
                    </a:ext>
                  </a:extLst>
                </a:gridCol>
                <a:gridCol w="4241443">
                  <a:extLst>
                    <a:ext uri="{9D8B030D-6E8A-4147-A177-3AD203B41FA5}">
                      <a16:colId xmlns:a16="http://schemas.microsoft.com/office/drawing/2014/main" val="28241659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57941570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309329061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7216843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668685883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606706858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246040576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55547180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3167062087"/>
                    </a:ext>
                  </a:extLst>
                </a:gridCol>
                <a:gridCol w="767795">
                  <a:extLst>
                    <a:ext uri="{9D8B030D-6E8A-4147-A177-3AD203B41FA5}">
                      <a16:colId xmlns:a16="http://schemas.microsoft.com/office/drawing/2014/main" val="156174592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     </a:t>
                      </a:r>
                      <a:r>
                        <a:rPr lang="zh-TW" altLang="en-US" sz="1400" dirty="0"/>
                        <a:t>  月份</a:t>
                      </a:r>
                      <a:endParaRPr lang="en-US" altLang="zh-TW" sz="1400" dirty="0"/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zh-TW" altLang="en-US" sz="1400" dirty="0"/>
                        <a:t> 工作項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4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5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6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7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8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9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10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11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TW" sz="1400" dirty="0"/>
                        <a:t>12</a:t>
                      </a:r>
                      <a:r>
                        <a:rPr lang="zh-TW" altLang="en-US" sz="1400" dirty="0"/>
                        <a:t>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903631"/>
                  </a:ext>
                </a:extLst>
              </a:tr>
              <a:tr h="378040">
                <a:tc gridSpan="11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4.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產品碳足跡查證輔導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90949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進廠進行</a:t>
                      </a:r>
                      <a:r>
                        <a:rPr lang="zh-TW" altLang="en-US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深度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節能診斷、能耗設備量測工作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38166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產品碳足跡衝擊計算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70865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彙整碳足跡盤查清冊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查證文件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564853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彙整產品碳足跡報告書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443442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marL="228600" indent="-228600"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4.5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提交碳足跡盤查清冊、產品碳足跡報告書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31536"/>
                  </a:ext>
                </a:extLst>
              </a:tr>
              <a:tr h="378040">
                <a:tc gridSpan="2">
                  <a:txBody>
                    <a:bodyPr/>
                    <a:lstStyle/>
                    <a:p>
                      <a:pPr algn="l" fontAlgn="base">
                        <a:lnSpc>
                          <a:spcPct val="110000"/>
                        </a:lnSpc>
                      </a:pPr>
                      <a:r>
                        <a:rPr lang="en-US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5.</a:t>
                      </a:r>
                      <a:r>
                        <a:rPr lang="zh-TW" altLang="zh-TW" sz="1400" b="1" kern="1200" dirty="0">
                          <a:solidFill>
                            <a:schemeClr val="dk1"/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其他配合事宜</a:t>
                      </a:r>
                      <a:endParaRPr lang="zh-TW" altLang="en-US" sz="1400" b="1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7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1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9835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5.1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辦理啟始會議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45326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5.2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錄製領頭廠商高層籌組示範團隊感想影片</a:t>
                      </a: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(3-5</a:t>
                      </a: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254193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5.3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辦理工作會議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(4</a:t>
                      </a:r>
                      <a:r>
                        <a:rPr lang="zh-TW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400" b="1" kern="10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400" b="1" kern="10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204290"/>
                  </a:ext>
                </a:extLst>
              </a:tr>
              <a:tr h="37804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0000"/>
                        </a:lnSpc>
                      </a:pPr>
                      <a:r>
                        <a:rPr lang="en-US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5.4</a:t>
                      </a:r>
                      <a:endParaRPr lang="zh-TW" sz="14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0000"/>
                        </a:lnSpc>
                      </a:pPr>
                      <a:r>
                        <a:rPr lang="zh-TW" sz="1400" b="1" kern="100" dirty="0"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計畫管理</a:t>
                      </a:r>
                    </a:p>
                  </a:txBody>
                  <a:tcPr marL="36195" marR="36195" marT="17780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TW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758362"/>
                  </a:ext>
                </a:extLst>
              </a:tr>
            </a:tbl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89772FF4-FA7A-523F-8535-A5038B36A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84302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7.2 </a:t>
            </a:r>
            <a:r>
              <a:rPr lang="zh-TW" altLang="en-US" sz="2000" b="1" dirty="0">
                <a:latin typeface="微软雅黑" pitchFamily="34" charset="-122"/>
              </a:rPr>
              <a:t>查核點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A4F01E-83BC-9EBF-7F9A-80B5467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  <p:graphicFrame>
        <p:nvGraphicFramePr>
          <p:cNvPr id="5" name="表格 3">
            <a:extLst>
              <a:ext uri="{FF2B5EF4-FFF2-40B4-BE49-F238E27FC236}">
                <a16:creationId xmlns:a16="http://schemas.microsoft.com/office/drawing/2014/main" id="{03AB95C4-2D87-372C-D1C4-032449910F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490495"/>
              </p:ext>
            </p:extLst>
          </p:nvPr>
        </p:nvGraphicFramePr>
        <p:xfrm>
          <a:off x="660400" y="1597278"/>
          <a:ext cx="10718800" cy="423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333">
                  <a:extLst>
                    <a:ext uri="{9D8B030D-6E8A-4147-A177-3AD203B41FA5}">
                      <a16:colId xmlns:a16="http://schemas.microsoft.com/office/drawing/2014/main" val="3460050867"/>
                    </a:ext>
                  </a:extLst>
                </a:gridCol>
                <a:gridCol w="1532467">
                  <a:extLst>
                    <a:ext uri="{9D8B030D-6E8A-4147-A177-3AD203B41FA5}">
                      <a16:colId xmlns:a16="http://schemas.microsoft.com/office/drawing/2014/main" val="2076942969"/>
                    </a:ext>
                  </a:extLst>
                </a:gridCol>
                <a:gridCol w="2570045">
                  <a:extLst>
                    <a:ext uri="{9D8B030D-6E8A-4147-A177-3AD203B41FA5}">
                      <a16:colId xmlns:a16="http://schemas.microsoft.com/office/drawing/2014/main" val="3083605755"/>
                    </a:ext>
                  </a:extLst>
                </a:gridCol>
                <a:gridCol w="5557955">
                  <a:extLst>
                    <a:ext uri="{9D8B030D-6E8A-4147-A177-3AD203B41FA5}">
                      <a16:colId xmlns:a16="http://schemas.microsoft.com/office/drawing/2014/main" val="1226249966"/>
                    </a:ext>
                  </a:extLst>
                </a:gridCol>
              </a:tblGrid>
              <a:tr h="5245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序號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查核點概述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21343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27466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47726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8947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264339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14970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698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68861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04892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七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、執行期程規劃與人力配置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3" name="文本框 19">
            <a:extLst>
              <a:ext uri="{FF2B5EF4-FFF2-40B4-BE49-F238E27FC236}">
                <a16:creationId xmlns:a16="http://schemas.microsoft.com/office/drawing/2014/main" id="{5CB5D00B-D221-AA64-A1E6-2A9FDF26D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59" y="896182"/>
            <a:ext cx="4008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b="1" dirty="0">
                <a:latin typeface="微软雅黑" pitchFamily="34" charset="-122"/>
              </a:rPr>
              <a:t>7.3 </a:t>
            </a:r>
            <a:r>
              <a:rPr lang="zh-TW" altLang="en-US" sz="2000" b="1" dirty="0">
                <a:latin typeface="微软雅黑" pitchFamily="34" charset="-122"/>
              </a:rPr>
              <a:t>人力配置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A4F01E-83BC-9EBF-7F9A-80B546742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3240" y="793187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  <p:graphicFrame>
        <p:nvGraphicFramePr>
          <p:cNvPr id="2" name="表格 3">
            <a:extLst>
              <a:ext uri="{FF2B5EF4-FFF2-40B4-BE49-F238E27FC236}">
                <a16:creationId xmlns:a16="http://schemas.microsoft.com/office/drawing/2014/main" id="{6FF5EEB3-D654-9FAD-CB3B-B9F39F39A6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27252"/>
              </p:ext>
            </p:extLst>
          </p:nvPr>
        </p:nvGraphicFramePr>
        <p:xfrm>
          <a:off x="660400" y="1597278"/>
          <a:ext cx="10718800" cy="4238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760">
                  <a:extLst>
                    <a:ext uri="{9D8B030D-6E8A-4147-A177-3AD203B41FA5}">
                      <a16:colId xmlns:a16="http://schemas.microsoft.com/office/drawing/2014/main" val="3460050867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2076942969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3083605755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693530963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226249966"/>
                    </a:ext>
                  </a:extLst>
                </a:gridCol>
              </a:tblGrid>
              <a:tr h="5245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姓名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本計畫擔任職務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投入人月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221343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727466"/>
                  </a:ext>
                </a:extLst>
              </a:tr>
              <a:tr h="468760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8477265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138947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5264339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414970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006982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968861"/>
                  </a:ext>
                </a:extLst>
              </a:tr>
              <a:tr h="462754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600" kern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413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88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5B8E5DF-3C19-02BB-DA4F-CDE1CF0E4EA8}"/>
              </a:ext>
            </a:extLst>
          </p:cNvPr>
          <p:cNvSpPr txBox="1"/>
          <p:nvPr/>
        </p:nvSpPr>
        <p:spPr>
          <a:xfrm>
            <a:off x="368779" y="2938808"/>
            <a:ext cx="76904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4400" b="1" dirty="0">
                <a:solidFill>
                  <a:prstClr val="white"/>
                </a:solidFill>
                <a:latin typeface="Calibri"/>
                <a:ea typeface="微軟正黑體"/>
              </a:rPr>
              <a:t>八、經費預算表</a:t>
            </a:r>
          </a:p>
        </p:txBody>
      </p:sp>
    </p:spTree>
    <p:extLst>
      <p:ext uri="{BB962C8B-B14F-4D97-AF65-F5344CB8AC3E}">
        <p14:creationId xmlns:p14="http://schemas.microsoft.com/office/powerpoint/2010/main" val="4137762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1" dirty="0">
                <a:solidFill>
                  <a:sysClr val="window" lastClr="FFFFFF"/>
                </a:solidFill>
                <a:latin typeface="Calibri"/>
                <a:ea typeface="微軟正黑體"/>
              </a:rPr>
              <a:t>八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、經費預算表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7DCB244-B24D-DDEC-7D5B-A1E3CBAEE4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082212"/>
              </p:ext>
            </p:extLst>
          </p:nvPr>
        </p:nvGraphicFramePr>
        <p:xfrm>
          <a:off x="295272" y="951876"/>
          <a:ext cx="11573197" cy="6049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9902">
                  <a:extLst>
                    <a:ext uri="{9D8B030D-6E8A-4147-A177-3AD203B41FA5}">
                      <a16:colId xmlns:a16="http://schemas.microsoft.com/office/drawing/2014/main" val="3733607053"/>
                    </a:ext>
                  </a:extLst>
                </a:gridCol>
                <a:gridCol w="2681559">
                  <a:extLst>
                    <a:ext uri="{9D8B030D-6E8A-4147-A177-3AD203B41FA5}">
                      <a16:colId xmlns:a16="http://schemas.microsoft.com/office/drawing/2014/main" val="1372092244"/>
                    </a:ext>
                  </a:extLst>
                </a:gridCol>
                <a:gridCol w="2064720">
                  <a:extLst>
                    <a:ext uri="{9D8B030D-6E8A-4147-A177-3AD203B41FA5}">
                      <a16:colId xmlns:a16="http://schemas.microsoft.com/office/drawing/2014/main" val="228667664"/>
                    </a:ext>
                  </a:extLst>
                </a:gridCol>
                <a:gridCol w="2064720">
                  <a:extLst>
                    <a:ext uri="{9D8B030D-6E8A-4147-A177-3AD203B41FA5}">
                      <a16:colId xmlns:a16="http://schemas.microsoft.com/office/drawing/2014/main" val="678948110"/>
                    </a:ext>
                  </a:extLst>
                </a:gridCol>
                <a:gridCol w="2972296">
                  <a:extLst>
                    <a:ext uri="{9D8B030D-6E8A-4147-A177-3AD203B41FA5}">
                      <a16:colId xmlns:a16="http://schemas.microsoft.com/office/drawing/2014/main" val="3113436619"/>
                    </a:ext>
                  </a:extLst>
                </a:gridCol>
              </a:tblGrid>
              <a:tr h="494675"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費用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項目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6599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預算數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契約經費合計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</a:rPr>
                        <a:t>計算方式說明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520267"/>
                  </a:ext>
                </a:extLst>
              </a:tr>
              <a:tr h="35226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金額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zh-TW" sz="1600" b="1" kern="100" dirty="0">
                          <a:effectLst/>
                          <a:latin typeface="+mn-ea"/>
                          <a:ea typeface="+mn-ea"/>
                        </a:rPr>
                        <a:t>占總經費</a:t>
                      </a:r>
                      <a:r>
                        <a:rPr lang="en-US" sz="1600" b="1" kern="100" dirty="0">
                          <a:effectLst/>
                          <a:latin typeface="+mn-ea"/>
                          <a:ea typeface="+mn-ea"/>
                        </a:rPr>
                        <a:t>%</a:t>
                      </a:r>
                      <a:endParaRPr lang="zh-TW" sz="1600" b="1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9050824"/>
                  </a:ext>
                </a:extLst>
              </a:tr>
              <a:tr h="3224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一、執行費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9796396"/>
                  </a:ext>
                </a:extLst>
              </a:tr>
              <a:tr h="937817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altLang="en-US" sz="1600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深度節能及碳盤查輔導</a:t>
                      </a:r>
                      <a:endParaRPr lang="zh-TW" sz="1600" kern="1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(A)/(M)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78195103"/>
                  </a:ext>
                </a:extLst>
              </a:tr>
              <a:tr h="222820">
                <a:tc>
                  <a:txBody>
                    <a:bodyPr/>
                    <a:lstStyle/>
                    <a:p>
                      <a:pPr marL="152400" algn="just" defTabSz="609630" rtl="0" eaLnBrk="1" latinLnBrk="0" hangingPunct="1">
                        <a:lnSpc>
                          <a:spcPct val="107000"/>
                        </a:lnSpc>
                      </a:pP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深度節能及碳管理講習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(B)/(M)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2789780"/>
                  </a:ext>
                </a:extLst>
              </a:tr>
              <a:tr h="857154">
                <a:tc>
                  <a:txBody>
                    <a:bodyPr/>
                    <a:lstStyle/>
                    <a:p>
                      <a:pPr marL="152400" algn="just" defTabSz="609630" rtl="0" eaLnBrk="1" latinLnBrk="0" hangingPunct="1">
                        <a:lnSpc>
                          <a:spcPct val="107000"/>
                        </a:lnSpc>
                      </a:pPr>
                      <a:r>
                        <a:rPr lang="zh-TW" altLang="en-US" sz="1600" b="1" kern="10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深度節能及碳盤查查證輔導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(C)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(E)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(E)/(M)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41694078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產品碳足跡</a:t>
                      </a:r>
                    </a:p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查證輔導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(D)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(F)</a:t>
                      </a:r>
                      <a:r>
                        <a:rPr lang="zh-TW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註</a:t>
                      </a: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(F)/(M)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1785182"/>
                  </a:ext>
                </a:extLst>
              </a:tr>
              <a:tr h="461152">
                <a:tc>
                  <a:txBody>
                    <a:bodyPr/>
                    <a:lstStyle/>
                    <a:p>
                      <a:pPr marL="152400"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小計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(I)=(A)+(B)+(C)+(D)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76393691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marL="269875" indent="-269875" algn="just">
                        <a:lnSpc>
                          <a:spcPct val="107000"/>
                        </a:lnSpc>
                      </a:pPr>
                      <a:r>
                        <a:rPr lang="zh-TW" sz="1600" kern="10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二、管理服務費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(L)=[(A)+(B)+(E)+(F)]*12%</a:t>
                      </a:r>
                      <a:endParaRPr lang="zh-TW" sz="1600" kern="10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(L)/(M)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18984320"/>
                  </a:ext>
                </a:extLst>
              </a:tr>
              <a:tr h="6994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合計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zh-TW" sz="16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請領契約經費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(M)=(A)+(B)+(E)+(F)+(L)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(M)/(M)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600" kern="100" dirty="0"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0045" marR="30045" marT="0" marB="0" anchor="ctr"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302448"/>
                  </a:ext>
                </a:extLst>
              </a:tr>
            </a:tbl>
          </a:graphicData>
        </a:graphic>
      </p:graphicFrame>
      <p:sp>
        <p:nvSpPr>
          <p:cNvPr id="5" name="Text Box 7">
            <a:extLst>
              <a:ext uri="{FF2B5EF4-FFF2-40B4-BE49-F238E27FC236}">
                <a16:creationId xmlns:a16="http://schemas.microsoft.com/office/drawing/2014/main" id="{AD30B932-842D-DE60-63C6-91FAAC158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33" y="2271232"/>
            <a:ext cx="4910667" cy="488223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20000"/>
              </a:lnSpc>
              <a:spcBef>
                <a:spcPct val="50000"/>
              </a:spcBef>
              <a:defRPr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en-US" altLang="zh-TW" dirty="0"/>
              <a:t>※</a:t>
            </a:r>
            <a:r>
              <a:rPr lang="zh-TW" altLang="en-US" dirty="0"/>
              <a:t> 註：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「深度節能及碳盤查輔導」、「深度節能及碳管理講習」、「深度節能及碳盤查查證輔導」、「產品碳足跡查證輔導」之預算數，以內含營業稅編列。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此欄為未扣除廠商須自行支付至少</a:t>
            </a:r>
            <a:r>
              <a:rPr lang="en-US" altLang="zh-TW" dirty="0"/>
              <a:t>30%</a:t>
            </a:r>
            <a:r>
              <a:rPr lang="zh-TW" altLang="en-US" dirty="0"/>
              <a:t>之費用。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「深度節能及碳盤查查證輔導」或「產品碳足跡查證輔導」之費用扣除廠商自行支付費用後之金額。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管理服務費為上述經費</a:t>
            </a:r>
            <a:r>
              <a:rPr lang="en-US" altLang="zh-TW" dirty="0"/>
              <a:t>(</a:t>
            </a:r>
            <a:r>
              <a:rPr lang="zh-TW" altLang="en-US" dirty="0"/>
              <a:t>包含「深度節能及碳盤查輔導」、「深度節能及碳管理講習」、「深度節能及碳盤查查證輔導」、「產品碳足跡查證輔導」費用總和，扣除廠商自行支付費用總和</a:t>
            </a:r>
            <a:r>
              <a:rPr lang="en-US" altLang="zh-TW" dirty="0"/>
              <a:t>)</a:t>
            </a:r>
            <a:r>
              <a:rPr lang="zh-TW" altLang="en-US" dirty="0"/>
              <a:t>之</a:t>
            </a:r>
            <a:r>
              <a:rPr lang="en-US" altLang="zh-TW" dirty="0"/>
              <a:t>12%</a:t>
            </a:r>
            <a:r>
              <a:rPr lang="zh-TW" altLang="en-US" dirty="0"/>
              <a:t>。</a:t>
            </a:r>
          </a:p>
          <a:p>
            <a:pPr marL="269875" indent="-252413">
              <a:spcBef>
                <a:spcPts val="600"/>
              </a:spcBef>
              <a:buFont typeface="+mj-lt"/>
              <a:buAutoNum type="arabicPeriod"/>
            </a:pPr>
            <a:r>
              <a:rPr lang="zh-TW" altLang="en-US" dirty="0"/>
              <a:t>經費編列請參考「經濟部及所屬各機關委辦計畫預算編列基準」編列。</a:t>
            </a:r>
          </a:p>
        </p:txBody>
      </p:sp>
    </p:spTree>
    <p:extLst>
      <p:ext uri="{BB962C8B-B14F-4D97-AF65-F5344CB8AC3E}">
        <p14:creationId xmlns:p14="http://schemas.microsoft.com/office/powerpoint/2010/main" val="473882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sp>
        <p:nvSpPr>
          <p:cNvPr id="9" name="文字方塊 8">
            <a:extLst>
              <a:ext uri="{FF2B5EF4-FFF2-40B4-BE49-F238E27FC236}">
                <a16:creationId xmlns:a16="http://schemas.microsoft.com/office/drawing/2014/main" id="{E40F440D-EEE1-59D9-AD2A-77534C429A3D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一、</a:t>
            </a:r>
            <a:r>
              <a:rPr kumimoji="0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1+N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軟正黑體"/>
                <a:cs typeface="+mn-cs"/>
              </a:rPr>
              <a:t>碳管理示範團隊總表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碳管理示範團隊總表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矩形: 圓角 1">
            <a:extLst>
              <a:ext uri="{FF2B5EF4-FFF2-40B4-BE49-F238E27FC236}">
                <a16:creationId xmlns:a16="http://schemas.microsoft.com/office/drawing/2014/main" id="{78B04CA9-1628-D4A5-889F-0285344CAE77}"/>
              </a:ext>
            </a:extLst>
          </p:cNvPr>
          <p:cNvSpPr/>
          <p:nvPr/>
        </p:nvSpPr>
        <p:spPr>
          <a:xfrm>
            <a:off x="3767138" y="928059"/>
            <a:ext cx="4657724" cy="598411"/>
          </a:xfrm>
          <a:prstGeom prst="roundRect">
            <a:avLst>
              <a:gd name="adj" fmla="val 50000"/>
            </a:avLst>
          </a:prstGeom>
          <a:solidFill>
            <a:srgbClr val="B5D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A6EE5DD-77D0-FF23-C8DF-043024091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878563"/>
              </p:ext>
            </p:extLst>
          </p:nvPr>
        </p:nvGraphicFramePr>
        <p:xfrm>
          <a:off x="125411" y="1696014"/>
          <a:ext cx="11925299" cy="46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1227612570"/>
                    </a:ext>
                  </a:extLst>
                </a:gridCol>
                <a:gridCol w="2194456">
                  <a:extLst>
                    <a:ext uri="{9D8B030D-6E8A-4147-A177-3AD203B41FA5}">
                      <a16:colId xmlns:a16="http://schemas.microsoft.com/office/drawing/2014/main" val="1085482445"/>
                    </a:ext>
                  </a:extLst>
                </a:gridCol>
                <a:gridCol w="1205969">
                  <a:extLst>
                    <a:ext uri="{9D8B030D-6E8A-4147-A177-3AD203B41FA5}">
                      <a16:colId xmlns:a16="http://schemas.microsoft.com/office/drawing/2014/main" val="4024845762"/>
                    </a:ext>
                  </a:extLst>
                </a:gridCol>
                <a:gridCol w="919164">
                  <a:extLst>
                    <a:ext uri="{9D8B030D-6E8A-4147-A177-3AD203B41FA5}">
                      <a16:colId xmlns:a16="http://schemas.microsoft.com/office/drawing/2014/main" val="2416902292"/>
                    </a:ext>
                  </a:extLst>
                </a:gridCol>
                <a:gridCol w="1464733">
                  <a:extLst>
                    <a:ext uri="{9D8B030D-6E8A-4147-A177-3AD203B41FA5}">
                      <a16:colId xmlns:a16="http://schemas.microsoft.com/office/drawing/2014/main" val="881737230"/>
                    </a:ext>
                  </a:extLst>
                </a:gridCol>
                <a:gridCol w="1159934">
                  <a:extLst>
                    <a:ext uri="{9D8B030D-6E8A-4147-A177-3AD203B41FA5}">
                      <a16:colId xmlns:a16="http://schemas.microsoft.com/office/drawing/2014/main" val="1937359698"/>
                    </a:ext>
                  </a:extLst>
                </a:gridCol>
                <a:gridCol w="2280556">
                  <a:extLst>
                    <a:ext uri="{9D8B030D-6E8A-4147-A177-3AD203B41FA5}">
                      <a16:colId xmlns:a16="http://schemas.microsoft.com/office/drawing/2014/main" val="4122270334"/>
                    </a:ext>
                  </a:extLst>
                </a:gridCol>
                <a:gridCol w="1557487">
                  <a:extLst>
                    <a:ext uri="{9D8B030D-6E8A-4147-A177-3AD203B41FA5}">
                      <a16:colId xmlns:a16="http://schemas.microsoft.com/office/drawing/2014/main" val="452432984"/>
                    </a:ext>
                  </a:extLst>
                </a:gridCol>
              </a:tblGrid>
              <a:tr h="435251"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工廠全稱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工廠</a:t>
                      </a:r>
                      <a:endParaRPr lang="en-US" altLang="zh-TW" sz="1600" dirty="0"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登記證字號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聯絡人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聯絡電話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行業別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執行項目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600" b="1" kern="1200" dirty="0">
                          <a:solidFill>
                            <a:schemeClr val="lt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與領頭廠商之關係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9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239587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 dirty="0">
                          <a:latin typeface="+mn-ea"/>
                          <a:ea typeface="+mn-ea"/>
                        </a:rPr>
                        <a:t>領頭廠商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N/A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69627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1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供應鏈上游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14676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2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中</a:t>
                      </a: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423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3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供應鏈</a:t>
                      </a:r>
                      <a:r>
                        <a:rPr lang="zh-TW" altLang="en-US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下</a:t>
                      </a:r>
                      <a:r>
                        <a:rPr lang="zh-TW" altLang="zh-TW" sz="1600" b="0" kern="1200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游</a:t>
                      </a:r>
                      <a:endParaRPr lang="zh-TW" altLang="en-US" sz="16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53710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4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集團關係企業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1154068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5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水平供應鏈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9737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6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449969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7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328831"/>
                  </a:ext>
                </a:extLst>
              </a:tr>
              <a:tr h="4535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>
                          <a:latin typeface="+mn-ea"/>
                          <a:ea typeface="+mn-ea"/>
                        </a:rPr>
                        <a:t>廠商</a:t>
                      </a:r>
                      <a:r>
                        <a:rPr lang="en-US" altLang="zh-TW" sz="1600" dirty="0">
                          <a:latin typeface="+mn-ea"/>
                          <a:ea typeface="+mn-ea"/>
                        </a:rPr>
                        <a:t>8</a:t>
                      </a:r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D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04882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0C80E68A-8B0C-1840-A762-F60404EA913C}"/>
              </a:ext>
            </a:extLst>
          </p:cNvPr>
          <p:cNvSpPr txBox="1"/>
          <p:nvPr/>
        </p:nvSpPr>
        <p:spPr>
          <a:xfrm>
            <a:off x="3822828" y="1011821"/>
            <a:ext cx="454634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共計 </a:t>
            </a:r>
            <a:r>
              <a:rPr lang="en-US" altLang="zh-TW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1</a:t>
            </a:r>
            <a:r>
              <a:rPr lang="zh-TW" altLang="en-US" sz="2200" b="1" dirty="0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+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en-US" altLang="zh-TW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(</a:t>
            </a:r>
            <a:r>
              <a:rPr lang="zh-TW" altLang="en-US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自行填寫數字</a:t>
            </a:r>
            <a:r>
              <a:rPr lang="en-US" altLang="zh-TW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)</a:t>
            </a:r>
            <a:r>
              <a:rPr lang="zh-TW" altLang="en-US" sz="22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  <a:sym typeface="Microsoft JhengHei"/>
              </a:rPr>
              <a:t>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家廠商</a:t>
            </a:r>
            <a:endParaRPr lang="zh-TW" altLang="en-US" sz="2200" b="1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ADD438C2-E638-C95D-140A-4B6CEC71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8156" y="1014258"/>
            <a:ext cx="1902554" cy="39459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請自行增列欄位</a:t>
            </a:r>
          </a:p>
        </p:txBody>
      </p:sp>
    </p:spTree>
    <p:extLst>
      <p:ext uri="{BB962C8B-B14F-4D97-AF65-F5344CB8AC3E}">
        <p14:creationId xmlns:p14="http://schemas.microsoft.com/office/powerpoint/2010/main" val="166268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碳管理示範團隊總表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sp>
        <p:nvSpPr>
          <p:cNvPr id="2" name="Rectangle 11">
            <a:extLst>
              <a:ext uri="{FF2B5EF4-FFF2-40B4-BE49-F238E27FC236}">
                <a16:creationId xmlns:a16="http://schemas.microsoft.com/office/drawing/2014/main" id="{24051C72-9ADB-4E8D-9FEB-78DA6C01C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簡報重點：說明領頭廠商與其供應鏈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之關係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下圖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為範例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，可依據領頭廠商在供應鏈之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角色使用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P.5-7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的模板</a:t>
            </a:r>
            <a:endParaRPr lang="de-DE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E010A07-8092-8114-B4CC-3647A8B7D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738" y="1558500"/>
            <a:ext cx="8996523" cy="513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碳管理示範團隊總表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1CC8F9A4-4041-F9FB-CE91-ACAE98F8F4AB}"/>
              </a:ext>
            </a:extLst>
          </p:cNvPr>
          <p:cNvGrpSpPr/>
          <p:nvPr/>
        </p:nvGrpSpPr>
        <p:grpSpPr>
          <a:xfrm>
            <a:off x="2284252" y="1835773"/>
            <a:ext cx="7232812" cy="4614929"/>
            <a:chOff x="315455" y="1705672"/>
            <a:chExt cx="7232812" cy="4614929"/>
          </a:xfrm>
        </p:grpSpPr>
        <p:sp>
          <p:nvSpPr>
            <p:cNvPr id="9" name="梯形 8">
              <a:extLst>
                <a:ext uri="{FF2B5EF4-FFF2-40B4-BE49-F238E27FC236}">
                  <a16:creationId xmlns:a16="http://schemas.microsoft.com/office/drawing/2014/main" id="{52E42F9C-EBB7-980F-B0A1-E77B93FE1AB7}"/>
                </a:ext>
              </a:extLst>
            </p:cNvPr>
            <p:cNvSpPr/>
            <p:nvPr/>
          </p:nvSpPr>
          <p:spPr>
            <a:xfrm>
              <a:off x="1679636" y="3829763"/>
              <a:ext cx="4891176" cy="1241203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" name="梯形 9">
              <a:extLst>
                <a:ext uri="{FF2B5EF4-FFF2-40B4-BE49-F238E27FC236}">
                  <a16:creationId xmlns:a16="http://schemas.microsoft.com/office/drawing/2014/main" id="{A65685F6-064A-8E84-E77F-E60642445791}"/>
                </a:ext>
              </a:extLst>
            </p:cNvPr>
            <p:cNvSpPr/>
            <p:nvPr/>
          </p:nvSpPr>
          <p:spPr>
            <a:xfrm>
              <a:off x="758757" y="5224596"/>
              <a:ext cx="6789510" cy="1059231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" name="Freeform: Shape 1">
              <a:extLst>
                <a:ext uri="{FF2B5EF4-FFF2-40B4-BE49-F238E27FC236}">
                  <a16:creationId xmlns:a16="http://schemas.microsoft.com/office/drawing/2014/main" id="{9F3AC5A1-5FAC-B5C7-8618-9FFBB8A1A574}"/>
                </a:ext>
              </a:extLst>
            </p:cNvPr>
            <p:cNvSpPr/>
            <p:nvPr/>
          </p:nvSpPr>
          <p:spPr>
            <a:xfrm>
              <a:off x="2768112" y="1705672"/>
              <a:ext cx="2739532" cy="1977879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1EC99E82-89F6-3546-75F0-6C659FD467DC}"/>
                </a:ext>
              </a:extLst>
            </p:cNvPr>
            <p:cNvSpPr txBox="1"/>
            <p:nvPr/>
          </p:nvSpPr>
          <p:spPr>
            <a:xfrm>
              <a:off x="3543639" y="2749561"/>
              <a:ext cx="14237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大廠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FE20548-83BF-D1F8-775F-87216F0E65F0}"/>
                </a:ext>
              </a:extLst>
            </p:cNvPr>
            <p:cNvSpPr/>
            <p:nvPr/>
          </p:nvSpPr>
          <p:spPr>
            <a:xfrm>
              <a:off x="2468243" y="429783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kumimoji="0" lang="en-US" altLang="zh-TW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oo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產品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or</a:t>
              </a:r>
              <a:r>
                <a:rPr kumimoji="0" lang="zh-TW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:a16="http://schemas.microsoft.com/office/drawing/2014/main" id="{D003B6C1-BB5A-B0DB-11A2-5B3992B6E974}"/>
                </a:ext>
              </a:extLst>
            </p:cNvPr>
            <p:cNvSpPr txBox="1"/>
            <p:nvPr/>
          </p:nvSpPr>
          <p:spPr>
            <a:xfrm>
              <a:off x="3719113" y="3897212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中游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241743C2-9669-BD7D-2870-D1DE5C75E46A}"/>
                </a:ext>
              </a:extLst>
            </p:cNvPr>
            <p:cNvSpPr txBox="1"/>
            <p:nvPr/>
          </p:nvSpPr>
          <p:spPr>
            <a:xfrm>
              <a:off x="3690149" y="5235199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下游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541A15B4-99BF-14E1-27F1-77459339DD81}"/>
                </a:ext>
              </a:extLst>
            </p:cNvPr>
            <p:cNvSpPr/>
            <p:nvPr/>
          </p:nvSpPr>
          <p:spPr>
            <a:xfrm>
              <a:off x="486595" y="2192579"/>
              <a:ext cx="2739395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    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向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下           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垂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直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供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應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鏈</a:t>
              </a:r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B27E4109-0D48-AACC-F899-6F39180BD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5455" y="1856217"/>
              <a:ext cx="3464009" cy="4464384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FB78E1-7A78-2278-A903-FD6150C648E7}"/>
                </a:ext>
              </a:extLst>
            </p:cNvPr>
            <p:cNvSpPr/>
            <p:nvPr/>
          </p:nvSpPr>
          <p:spPr>
            <a:xfrm>
              <a:off x="4339427" y="430656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A6323A1-E36E-D946-BE59-9127F30FD43C}"/>
                </a:ext>
              </a:extLst>
            </p:cNvPr>
            <p:cNvSpPr/>
            <p:nvPr/>
          </p:nvSpPr>
          <p:spPr>
            <a:xfrm>
              <a:off x="1620605" y="548469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7F17F5E-0D74-4932-7A1F-BB49C1C64C48}"/>
                </a:ext>
              </a:extLst>
            </p:cNvPr>
            <p:cNvSpPr/>
            <p:nvPr/>
          </p:nvSpPr>
          <p:spPr>
            <a:xfrm>
              <a:off x="4988887" y="5398926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1" name="圓角矩形 27">
            <a:extLst>
              <a:ext uri="{FF2B5EF4-FFF2-40B4-BE49-F238E27FC236}">
                <a16:creationId xmlns:a16="http://schemas.microsoft.com/office/drawing/2014/main" id="{F1C6048A-104D-5235-9F42-98D25E829A06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為上游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7658B461-42A2-A5F7-843D-E41837DF0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1823762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碳管理示範團隊總表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D2750118-2B34-C536-CAA8-BBBAE4988A5F}"/>
              </a:ext>
            </a:extLst>
          </p:cNvPr>
          <p:cNvGrpSpPr/>
          <p:nvPr/>
        </p:nvGrpSpPr>
        <p:grpSpPr>
          <a:xfrm>
            <a:off x="2417688" y="2045593"/>
            <a:ext cx="6944267" cy="4352744"/>
            <a:chOff x="155273" y="1982768"/>
            <a:chExt cx="6944267" cy="435274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7AAF78E-EB69-3571-971E-80E990649030}"/>
                </a:ext>
              </a:extLst>
            </p:cNvPr>
            <p:cNvSpPr/>
            <p:nvPr/>
          </p:nvSpPr>
          <p:spPr>
            <a:xfrm>
              <a:off x="155273" y="3044857"/>
              <a:ext cx="2699257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向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上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垂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直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供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應</a:t>
              </a:r>
              <a:endPara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                     鏈</a:t>
              </a:r>
            </a:p>
          </p:txBody>
        </p:sp>
        <p:cxnSp>
          <p:nvCxnSpPr>
            <p:cNvPr id="11" name="直線單箭頭接點 10">
              <a:extLst>
                <a:ext uri="{FF2B5EF4-FFF2-40B4-BE49-F238E27FC236}">
                  <a16:creationId xmlns:a16="http://schemas.microsoft.com/office/drawing/2014/main" id="{FBCD0A93-3FA2-587F-0D58-960BC7CF68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840" y="2244379"/>
              <a:ext cx="3012812" cy="3909021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梯形 11">
              <a:extLst>
                <a:ext uri="{FF2B5EF4-FFF2-40B4-BE49-F238E27FC236}">
                  <a16:creationId xmlns:a16="http://schemas.microsoft.com/office/drawing/2014/main" id="{5299A3F6-5BB9-9342-88E6-347B65658DF0}"/>
                </a:ext>
              </a:extLst>
            </p:cNvPr>
            <p:cNvSpPr/>
            <p:nvPr/>
          </p:nvSpPr>
          <p:spPr>
            <a:xfrm rot="10800000">
              <a:off x="1509224" y="3235773"/>
              <a:ext cx="4680679" cy="1120238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梯形 12">
              <a:extLst>
                <a:ext uri="{FF2B5EF4-FFF2-40B4-BE49-F238E27FC236}">
                  <a16:creationId xmlns:a16="http://schemas.microsoft.com/office/drawing/2014/main" id="{E788A117-A605-F992-CFCC-2A4BFA70CAAA}"/>
                </a:ext>
              </a:extLst>
            </p:cNvPr>
            <p:cNvSpPr/>
            <p:nvPr/>
          </p:nvSpPr>
          <p:spPr>
            <a:xfrm rot="10800000">
              <a:off x="558212" y="1995897"/>
              <a:ext cx="6541328" cy="1119546"/>
            </a:xfrm>
            <a:prstGeom prst="trapezoid">
              <a:avLst>
                <a:gd name="adj" fmla="val 79558"/>
              </a:avLst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Freeform: Shape 1">
              <a:extLst>
                <a:ext uri="{FF2B5EF4-FFF2-40B4-BE49-F238E27FC236}">
                  <a16:creationId xmlns:a16="http://schemas.microsoft.com/office/drawing/2014/main" id="{9A5626D7-4C75-0A71-55EB-5A6B40CC3A2C}"/>
                </a:ext>
              </a:extLst>
            </p:cNvPr>
            <p:cNvSpPr/>
            <p:nvPr/>
          </p:nvSpPr>
          <p:spPr>
            <a:xfrm rot="10800000">
              <a:off x="2488483" y="4501315"/>
              <a:ext cx="2771608" cy="1834197"/>
            </a:xfrm>
            <a:custGeom>
              <a:avLst/>
              <a:gdLst>
                <a:gd name="connsiteX0" fmla="*/ 0 w 2032000"/>
                <a:gd name="connsiteY0" fmla="*/ 1354666 h 1354666"/>
                <a:gd name="connsiteX1" fmla="*/ 1016000 w 2032000"/>
                <a:gd name="connsiteY1" fmla="*/ 0 h 1354666"/>
                <a:gd name="connsiteX2" fmla="*/ 1016000 w 2032000"/>
                <a:gd name="connsiteY2" fmla="*/ 0 h 1354666"/>
                <a:gd name="connsiteX3" fmla="*/ 2032000 w 2032000"/>
                <a:gd name="connsiteY3" fmla="*/ 1354666 h 1354666"/>
                <a:gd name="connsiteX4" fmla="*/ 0 w 2032000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2000" h="1354666">
                  <a:moveTo>
                    <a:pt x="0" y="1354666"/>
                  </a:moveTo>
                  <a:lnTo>
                    <a:pt x="1016000" y="0"/>
                  </a:lnTo>
                  <a:lnTo>
                    <a:pt x="1016000" y="0"/>
                  </a:lnTo>
                  <a:lnTo>
                    <a:pt x="2032000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6F406B61-218F-AC1A-ED94-0ED371894A79}"/>
                </a:ext>
              </a:extLst>
            </p:cNvPr>
            <p:cNvSpPr txBox="1"/>
            <p:nvPr/>
          </p:nvSpPr>
          <p:spPr>
            <a:xfrm>
              <a:off x="3434925" y="3252044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中游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FCF51CC-F86E-4C8C-94CA-83584C7D426B}"/>
                </a:ext>
              </a:extLst>
            </p:cNvPr>
            <p:cNvSpPr txBox="1"/>
            <p:nvPr/>
          </p:nvSpPr>
          <p:spPr>
            <a:xfrm>
              <a:off x="3414647" y="1982768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noProof="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adway" panose="04040905080B02020502" pitchFamily="82" charset="0"/>
                  <a:ea typeface="微軟正黑體" panose="020B0604030504040204" pitchFamily="34" charset="-120"/>
                </a:rPr>
                <a:t>上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53E3CCF-9F5C-B763-47FD-D1FCE4D5E1E5}"/>
                </a:ext>
              </a:extLst>
            </p:cNvPr>
            <p:cNvSpPr/>
            <p:nvPr/>
          </p:nvSpPr>
          <p:spPr>
            <a:xfrm>
              <a:off x="1868151" y="2334786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D65EA55D-A7EB-8FD8-0926-B21765E966D4}"/>
                </a:ext>
              </a:extLst>
            </p:cNvPr>
            <p:cNvSpPr/>
            <p:nvPr/>
          </p:nvSpPr>
          <p:spPr>
            <a:xfrm>
              <a:off x="4374638" y="233157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18223EB-AEF5-2E69-8BCF-A7A54F8F2DC7}"/>
                </a:ext>
              </a:extLst>
            </p:cNvPr>
            <p:cNvSpPr/>
            <p:nvPr/>
          </p:nvSpPr>
          <p:spPr>
            <a:xfrm>
              <a:off x="4057872" y="3538043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B8670DF-B4D9-C11A-9159-E70F15FE160D}"/>
                </a:ext>
              </a:extLst>
            </p:cNvPr>
            <p:cNvSpPr/>
            <p:nvPr/>
          </p:nvSpPr>
          <p:spPr>
            <a:xfrm>
              <a:off x="2228035" y="3568387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F7BA434-3CBA-EF9C-2703-6BD65DF772E3}"/>
              </a:ext>
            </a:extLst>
          </p:cNvPr>
          <p:cNvSpPr txBox="1"/>
          <p:nvPr/>
        </p:nvSpPr>
        <p:spPr>
          <a:xfrm>
            <a:off x="5424836" y="4958019"/>
            <a:ext cx="1423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oadway" panose="04040905080B02020502" pitchFamily="82" charset="0"/>
                <a:ea typeface="微軟正黑體" panose="020B0604030504040204" pitchFamily="34" charset="-120"/>
                <a:cs typeface="+mn-cs"/>
              </a:rPr>
              <a:t>大廠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圓角矩形 27">
            <a:extLst>
              <a:ext uri="{FF2B5EF4-FFF2-40B4-BE49-F238E27FC236}">
                <a16:creationId xmlns:a16="http://schemas.microsoft.com/office/drawing/2014/main" id="{862B41B7-20C0-B7D0-F5B3-B067145DD7BC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為下游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F56E1BFF-A7AF-A064-AFD3-F8203E961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46006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>
            <a:extLst>
              <a:ext uri="{FF2B5EF4-FFF2-40B4-BE49-F238E27FC236}">
                <a16:creationId xmlns:a16="http://schemas.microsoft.com/office/drawing/2014/main" id="{27790197-0BBE-1D32-E740-FF05620DEED9}"/>
              </a:ext>
            </a:extLst>
          </p:cNvPr>
          <p:cNvSpPr/>
          <p:nvPr/>
        </p:nvSpPr>
        <p:spPr>
          <a:xfrm>
            <a:off x="-541761" y="165277"/>
            <a:ext cx="6637761" cy="589175"/>
          </a:xfrm>
          <a:custGeom>
            <a:avLst/>
            <a:gdLst/>
            <a:ahLst/>
            <a:cxnLst/>
            <a:rect l="l" t="t" r="r" b="b"/>
            <a:pathLst>
              <a:path w="1356195" h="232761">
                <a:moveTo>
                  <a:pt x="0" y="0"/>
                </a:moveTo>
                <a:lnTo>
                  <a:pt x="1356195" y="0"/>
                </a:lnTo>
                <a:lnTo>
                  <a:pt x="1356195" y="232761"/>
                </a:lnTo>
                <a:lnTo>
                  <a:pt x="0" y="232761"/>
                </a:lnTo>
                <a:close/>
              </a:path>
            </a:pathLst>
          </a:custGeom>
          <a:solidFill>
            <a:srgbClr val="396A7B"/>
          </a:solid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66BBA4C-CD90-ACA2-D649-55096DC25F62}"/>
              </a:ext>
            </a:extLst>
          </p:cNvPr>
          <p:cNvSpPr txBox="1">
            <a:spLocks/>
          </p:cNvSpPr>
          <p:nvPr/>
        </p:nvSpPr>
        <p:spPr>
          <a:xfrm>
            <a:off x="648359" y="195082"/>
            <a:ext cx="5447641" cy="52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一、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1+N</a:t>
            </a:r>
            <a:r>
              <a: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微軟正黑體"/>
                <a:cs typeface="+mj-cs"/>
              </a:rPr>
              <a:t>碳管理示範團隊總表</a:t>
            </a:r>
          </a:p>
        </p:txBody>
      </p:sp>
      <p:pic>
        <p:nvPicPr>
          <p:cNvPr id="8" name="圖片版面配置區 12">
            <a:extLst>
              <a:ext uri="{FF2B5EF4-FFF2-40B4-BE49-F238E27FC236}">
                <a16:creationId xmlns:a16="http://schemas.microsoft.com/office/drawing/2014/main" id="{39DCCD5C-83A4-27BF-CD17-D6BDA3065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217" y="241857"/>
            <a:ext cx="436015" cy="436015"/>
          </a:xfrm>
          <a:custGeom>
            <a:avLst/>
            <a:gdLst>
              <a:gd name="connsiteX0" fmla="*/ 1016000 w 2032000"/>
              <a:gd name="connsiteY0" fmla="*/ 0 h 2032000"/>
              <a:gd name="connsiteX1" fmla="*/ 2032000 w 2032000"/>
              <a:gd name="connsiteY1" fmla="*/ 1016000 h 2032000"/>
              <a:gd name="connsiteX2" fmla="*/ 1016000 w 2032000"/>
              <a:gd name="connsiteY2" fmla="*/ 2032000 h 2032000"/>
              <a:gd name="connsiteX3" fmla="*/ 0 w 2032000"/>
              <a:gd name="connsiteY3" fmla="*/ 1016000 h 2032000"/>
              <a:gd name="connsiteX4" fmla="*/ 1016000 w 2032000"/>
              <a:gd name="connsiteY4" fmla="*/ 0 h 20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000" h="2032000">
                <a:moveTo>
                  <a:pt x="1016000" y="0"/>
                </a:moveTo>
                <a:cubicBezTo>
                  <a:pt x="1577121" y="0"/>
                  <a:pt x="2032000" y="454879"/>
                  <a:pt x="2032000" y="1016000"/>
                </a:cubicBezTo>
                <a:cubicBezTo>
                  <a:pt x="2032000" y="1577121"/>
                  <a:pt x="1577121" y="2032000"/>
                  <a:pt x="1016000" y="2032000"/>
                </a:cubicBezTo>
                <a:cubicBezTo>
                  <a:pt x="454879" y="2032000"/>
                  <a:pt x="0" y="1577121"/>
                  <a:pt x="0" y="1016000"/>
                </a:cubicBezTo>
                <a:cubicBezTo>
                  <a:pt x="0" y="454879"/>
                  <a:pt x="454879" y="0"/>
                  <a:pt x="1016000" y="0"/>
                </a:cubicBezTo>
                <a:close/>
              </a:path>
            </a:pathLst>
          </a:custGeom>
        </p:spPr>
      </p:pic>
      <p:grpSp>
        <p:nvGrpSpPr>
          <p:cNvPr id="23" name="群組 22">
            <a:extLst>
              <a:ext uri="{FF2B5EF4-FFF2-40B4-BE49-F238E27FC236}">
                <a16:creationId xmlns:a16="http://schemas.microsoft.com/office/drawing/2014/main" id="{41F64A8D-EB92-468E-5563-2973FE339FBE}"/>
              </a:ext>
            </a:extLst>
          </p:cNvPr>
          <p:cNvGrpSpPr/>
          <p:nvPr/>
        </p:nvGrpSpPr>
        <p:grpSpPr>
          <a:xfrm>
            <a:off x="2673734" y="2164126"/>
            <a:ext cx="6844531" cy="3964525"/>
            <a:chOff x="2705933" y="2155223"/>
            <a:chExt cx="6844531" cy="3964525"/>
          </a:xfrm>
        </p:grpSpPr>
        <p:sp>
          <p:nvSpPr>
            <p:cNvPr id="9" name="等腰三角形 8">
              <a:extLst>
                <a:ext uri="{FF2B5EF4-FFF2-40B4-BE49-F238E27FC236}">
                  <a16:creationId xmlns:a16="http://schemas.microsoft.com/office/drawing/2014/main" id="{89FC86EC-EDEC-0042-74DF-FC4CC21C3E1D}"/>
                </a:ext>
              </a:extLst>
            </p:cNvPr>
            <p:cNvSpPr/>
            <p:nvPr/>
          </p:nvSpPr>
          <p:spPr>
            <a:xfrm rot="5400000">
              <a:off x="2451734" y="2409422"/>
              <a:ext cx="3756301" cy="3247904"/>
            </a:xfrm>
            <a:prstGeom prst="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等腰三角形 9">
              <a:extLst>
                <a:ext uri="{FF2B5EF4-FFF2-40B4-BE49-F238E27FC236}">
                  <a16:creationId xmlns:a16="http://schemas.microsoft.com/office/drawing/2014/main" id="{D58C9FD9-FCE9-F172-EDAB-4B442AD0C020}"/>
                </a:ext>
              </a:extLst>
            </p:cNvPr>
            <p:cNvSpPr/>
            <p:nvPr/>
          </p:nvSpPr>
          <p:spPr>
            <a:xfrm rot="16200000">
              <a:off x="5892600" y="2244756"/>
              <a:ext cx="3738494" cy="3577235"/>
            </a:xfrm>
            <a:prstGeom prst="triangle">
              <a:avLst/>
            </a:prstGeom>
            <a:solidFill>
              <a:sysClr val="window" lastClr="FFFFFF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TW" altLang="en-US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AC73F985-783D-635B-2724-1B6A60465BBB}"/>
                </a:ext>
              </a:extLst>
            </p:cNvPr>
            <p:cNvSpPr txBox="1"/>
            <p:nvPr/>
          </p:nvSpPr>
          <p:spPr>
            <a:xfrm>
              <a:off x="6743810" y="3819210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下游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5FA95C38-DF4F-FF86-2327-60958C853D24}"/>
                </a:ext>
              </a:extLst>
            </p:cNvPr>
            <p:cNvSpPr txBox="1"/>
            <p:nvPr/>
          </p:nvSpPr>
          <p:spPr>
            <a:xfrm>
              <a:off x="4219704" y="3853154"/>
              <a:ext cx="113071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8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Broadway" panose="04040905080B02020502" pitchFamily="82" charset="0"/>
                  <a:ea typeface="微軟正黑體" panose="020B0604030504040204" pitchFamily="34" charset="-120"/>
                </a:rPr>
                <a:t>上</a:t>
              </a: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游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F0502020204030204"/>
                <a:ea typeface="微軟正黑體"/>
                <a:cs typeface="+mn-cs"/>
              </a:endParaRPr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A349903E-D0B8-C1BC-B234-E45574F1DC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5231" y="4480188"/>
              <a:ext cx="2670929" cy="1594117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>
              <a:extLst>
                <a:ext uri="{FF2B5EF4-FFF2-40B4-BE49-F238E27FC236}">
                  <a16:creationId xmlns:a16="http://schemas.microsoft.com/office/drawing/2014/main" id="{352E6E53-5904-874C-6E8B-E93FBF575C38}"/>
                </a:ext>
              </a:extLst>
            </p:cNvPr>
            <p:cNvCxnSpPr>
              <a:cxnSpLocks/>
            </p:cNvCxnSpPr>
            <p:nvPr/>
          </p:nvCxnSpPr>
          <p:spPr>
            <a:xfrm>
              <a:off x="6410271" y="4545520"/>
              <a:ext cx="2850160" cy="1574228"/>
            </a:xfrm>
            <a:prstGeom prst="straightConnector1">
              <a:avLst/>
            </a:prstGeom>
            <a:ln w="177800">
              <a:solidFill>
                <a:schemeClr val="accent2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圓角矩形 39">
              <a:extLst>
                <a:ext uri="{FF2B5EF4-FFF2-40B4-BE49-F238E27FC236}">
                  <a16:creationId xmlns:a16="http://schemas.microsoft.com/office/drawing/2014/main" id="{88866399-2580-CCCA-96E2-15CC8D3FF68E}"/>
                </a:ext>
              </a:extLst>
            </p:cNvPr>
            <p:cNvSpPr/>
            <p:nvPr/>
          </p:nvSpPr>
          <p:spPr>
            <a:xfrm>
              <a:off x="5261183" y="3544022"/>
              <a:ext cx="1393397" cy="1001498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5715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/>
              <a:endParaRPr lang="zh-TW" altLang="en-US" b="1" kern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F9E00C8A-9A6D-D197-B455-A2BD3FBD850F}"/>
                </a:ext>
              </a:extLst>
            </p:cNvPr>
            <p:cNvSpPr/>
            <p:nvPr/>
          </p:nvSpPr>
          <p:spPr>
            <a:xfrm>
              <a:off x="2767962" y="3151158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8773850-49FE-D9E1-AA55-6B826E791C52}"/>
                </a:ext>
              </a:extLst>
            </p:cNvPr>
            <p:cNvSpPr/>
            <p:nvPr/>
          </p:nvSpPr>
          <p:spPr>
            <a:xfrm>
              <a:off x="7926688" y="4137541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0B1AB8B-EFFB-EB12-6EBD-CBB26D431EC2}"/>
                </a:ext>
              </a:extLst>
            </p:cNvPr>
            <p:cNvSpPr/>
            <p:nvPr/>
          </p:nvSpPr>
          <p:spPr>
            <a:xfrm>
              <a:off x="7874520" y="3094572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7F3E477-9223-DAEF-1687-37F4A7A45F63}"/>
                </a:ext>
              </a:extLst>
            </p:cNvPr>
            <p:cNvSpPr/>
            <p:nvPr/>
          </p:nvSpPr>
          <p:spPr>
            <a:xfrm>
              <a:off x="2791688" y="4184742"/>
              <a:ext cx="144781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20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20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</a:t>
              </a:r>
              <a:endParaRPr lang="en-US" altLang="zh-TW" sz="2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defRPr/>
              </a:pP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(</a:t>
              </a:r>
              <a:r>
                <a:rPr lang="en-US" altLang="zh-TW" sz="1400" b="1" dirty="0" err="1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oo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產品</a:t>
              </a:r>
              <a:r>
                <a:rPr lang="en-US" altLang="zh-TW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or</a:t>
              </a:r>
              <a:r>
                <a:rPr lang="zh-TW" alt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服務</a:t>
              </a:r>
              <a:r>
                <a:rPr kumimoji="0" lang="en-US" altLang="zh-TW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)</a:t>
              </a:r>
              <a:endParaRPr kumimoji="0" lang="en-US" altLang="zh-TW" sz="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3A352AA-8722-6941-EE8E-A51D1A9F3BAE}"/>
                </a:ext>
              </a:extLst>
            </p:cNvPr>
            <p:cNvSpPr txBox="1"/>
            <p:nvPr/>
          </p:nvSpPr>
          <p:spPr>
            <a:xfrm>
              <a:off x="5246017" y="3783161"/>
              <a:ext cx="142372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roadway" panose="04040905080B02020502" pitchFamily="82" charset="0"/>
                  <a:ea typeface="微軟正黑體" panose="020B0604030504040204" pitchFamily="34" charset="-120"/>
                  <a:cs typeface="+mn-cs"/>
                </a:rPr>
                <a:t>大廠</a:t>
              </a:r>
              <a:r>
                <a:rPr kumimoji="0" lang="en-US" altLang="zh-TW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</a:t>
              </a:r>
              <a:endPara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圓角矩形 27">
            <a:extLst>
              <a:ext uri="{FF2B5EF4-FFF2-40B4-BE49-F238E27FC236}">
                <a16:creationId xmlns:a16="http://schemas.microsoft.com/office/drawing/2014/main" id="{A5633DD3-F0ED-B083-43A3-588B74AC62EA}"/>
              </a:ext>
            </a:extLst>
          </p:cNvPr>
          <p:cNvSpPr/>
          <p:nvPr/>
        </p:nvSpPr>
        <p:spPr>
          <a:xfrm>
            <a:off x="9681565" y="1507421"/>
            <a:ext cx="1912500" cy="65670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r>
              <a:rPr lang="zh-TW" altLang="en-US" sz="2800" dirty="0">
                <a:solidFill>
                  <a:schemeClr val="tx1"/>
                </a:solidFill>
                <a:latin typeface="+mj-ea"/>
                <a:ea typeface="+mj-ea"/>
              </a:rPr>
              <a:t> 為中游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4DC4766B-12A8-C142-61DF-886451D2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35" y="926960"/>
            <a:ext cx="10996130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推動計畫參與成員圖供參，可依</a:t>
            </a:r>
            <a:r>
              <a:rPr lang="zh-TW" altLang="en-US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各行業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1+N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特性自行變化</a:t>
            </a:r>
          </a:p>
        </p:txBody>
      </p:sp>
    </p:spTree>
    <p:extLst>
      <p:ext uri="{BB962C8B-B14F-4D97-AF65-F5344CB8AC3E}">
        <p14:creationId xmlns:p14="http://schemas.microsoft.com/office/powerpoint/2010/main" val="106831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A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10800000">
            <a:off x="7371330" y="2418330"/>
            <a:ext cx="5709670" cy="570967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微軟正黑體"/>
                <a:cs typeface="+mn-cs"/>
              </a:endParaRPr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11A77059-1C9A-6BB6-46C7-D4D9D8CB5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702" y="3429000"/>
            <a:ext cx="4428898" cy="33256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D12D207C-99E3-D3F3-6CCB-4DF1A448D695}"/>
              </a:ext>
            </a:extLst>
          </p:cNvPr>
          <p:cNvSpPr txBox="1"/>
          <p:nvPr/>
        </p:nvSpPr>
        <p:spPr>
          <a:xfrm>
            <a:off x="368780" y="2938808"/>
            <a:ext cx="7367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noProof="0" dirty="0">
                <a:solidFill>
                  <a:prstClr val="white"/>
                </a:solidFill>
                <a:latin typeface="Calibri"/>
                <a:ea typeface="微軟正黑體"/>
              </a:rPr>
              <a:t>二、申請單位基本資料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399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2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12856</TotalTime>
  <Words>1701</Words>
  <Application>Microsoft Office PowerPoint</Application>
  <PresentationFormat>寬螢幕</PresentationFormat>
  <Paragraphs>338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29</vt:i4>
      </vt:variant>
    </vt:vector>
  </HeadingPairs>
  <TitlesOfParts>
    <vt:vector size="42" baseType="lpstr">
      <vt:lpstr>等线</vt:lpstr>
      <vt:lpstr>Microsoft YaHei</vt:lpstr>
      <vt:lpstr>Microsoft YaHei</vt:lpstr>
      <vt:lpstr>微軟正黑體</vt:lpstr>
      <vt:lpstr>Arial</vt:lpstr>
      <vt:lpstr>Broadway</vt:lpstr>
      <vt:lpstr>Calibri</vt:lpstr>
      <vt:lpstr>Times New Roman</vt:lpstr>
      <vt:lpstr>Trebuchet MS</vt:lpstr>
      <vt:lpstr>Wingdings</vt:lpstr>
      <vt:lpstr>自定义设计方案</vt:lpstr>
      <vt:lpstr>Office 佈景主題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世界地球日</dc:title>
  <dc:creator>第一PPT</dc:creator>
  <cp:keywords>www.1ppt.com</cp:keywords>
  <dc:description>www.1ppt.com</dc:description>
  <cp:lastModifiedBy>Yi Ling Hsieh</cp:lastModifiedBy>
  <cp:revision>177</cp:revision>
  <dcterms:created xsi:type="dcterms:W3CDTF">2018-03-28T06:56:08Z</dcterms:created>
  <dcterms:modified xsi:type="dcterms:W3CDTF">2025-02-20T01:34:08Z</dcterms:modified>
</cp:coreProperties>
</file>